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xml" ContentType="application/vnd.openxmlformats-officedocument.presentationml.tags+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282" r:id="rId4"/>
    <p:sldId id="298" r:id="rId5"/>
    <p:sldId id="314" r:id="rId6"/>
    <p:sldId id="303" r:id="rId7"/>
    <p:sldId id="318" r:id="rId8"/>
    <p:sldId id="317" r:id="rId9"/>
    <p:sldId id="307" r:id="rId10"/>
    <p:sldId id="320" r:id="rId11"/>
    <p:sldId id="321" r:id="rId12"/>
    <p:sldId id="322" r:id="rId13"/>
    <p:sldId id="323" r:id="rId14"/>
    <p:sldId id="324" r:id="rId15"/>
    <p:sldId id="319" r:id="rId16"/>
    <p:sldId id="302"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456" autoAdjust="0"/>
  </p:normalViewPr>
  <p:slideViewPr>
    <p:cSldViewPr snapToGrid="0" showGuides="1">
      <p:cViewPr varScale="1">
        <p:scale>
          <a:sx n="100" d="100"/>
          <a:sy n="100" d="100"/>
        </p:scale>
        <p:origin x="1448" y="4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FCCE-4169-A61D-F421A22391E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FCCE-4169-A61D-F421A22391E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FCCE-4169-A61D-F421A22391E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FCCE-4169-A61D-F421A22391E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81F-47D2-997E-6941FB64E216}"/>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81F-47D2-997E-6941FB64E216}"/>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81F-47D2-997E-6941FB64E216}"/>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B5-41E0-9B1E-1645B7AF8C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B5-41E0-9B1E-1645B7AF8C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4B5-41E0-9B1E-1645B7AF8C6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989F-4F50-B3B1-946DF0AD65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8A9C-4483-9205-1313D76D282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8A9C-4483-9205-1313D76D282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8A9C-4483-9205-1313D76D282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8A9C-4483-9205-1313D76D282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C5D2-4F7B-A0F9-22E129B99BA5}"/>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C5D2-4F7B-A0F9-22E129B99BA5}"/>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C5D2-4F7B-A0F9-22E129B99BA5}"/>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C5D2-4F7B-A0F9-22E129B99BA5}"/>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FE4-438B-B0F9-19C50AD048DD}"/>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FE4-438B-B0F9-19C50AD048DD}"/>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FE4-438B-B0F9-19C50AD048DD}"/>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5A74-44A4-AB14-DBDFF46A73DB}"/>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5A74-44A4-AB14-DBDFF46A73DB}"/>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5A74-44A4-AB14-DBDFF46A73DB}"/>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5A74-44A4-AB14-DBDFF46A73DB}"/>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B8B2-45D3-9F56-5BD4CB51E56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B8B2-45D3-9F56-5BD4CB51E56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B8B2-45D3-9F56-5BD4CB51E56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B8B2-45D3-9F56-5BD4CB51E56A}"/>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299-4572-ABEA-FE08DC971855}"/>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E299-4572-ABEA-FE08DC971855}"/>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299-4572-ABEA-FE08DC971855}"/>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First, you need to know that the layout is dynamic, meaning that the dimensions available, will depend on the type of chart you have selected.</a:t>
            </a:r>
          </a:p>
        </p:txBody>
      </p:sp>
    </p:spTree>
    <p:extLst>
      <p:ext uri="{BB962C8B-B14F-4D97-AF65-F5344CB8AC3E}">
        <p14:creationId xmlns:p14="http://schemas.microsoft.com/office/powerpoint/2010/main" val="360037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For example, the column, stacked column, bar, stacked bar, line, area, stacked area, radar and year over year charts, all show series, category and filter as the layout dimensions. The combination of series and category layout dimensions, means that these chart types can be used to visualize multiple data dimensions simultaneously, making it easier to compare them. </a:t>
            </a:r>
          </a:p>
        </p:txBody>
      </p:sp>
    </p:spTree>
    <p:extLst>
      <p:ext uri="{BB962C8B-B14F-4D97-AF65-F5344CB8AC3E}">
        <p14:creationId xmlns:p14="http://schemas.microsoft.com/office/powerpoint/2010/main" val="508170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709664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sz="1400" b="0" i="0" u="none" strike="noStrike" noProof="0" dirty="0">
                <a:solidFill>
                  <a:srgbClr val="000000"/>
                </a:solidFill>
                <a:effectLst/>
                <a:latin typeface="Lato" panose="020F0502020204030203" pitchFamily="34" charset="0"/>
              </a:rPr>
              <a:t>While pie, gauge and single value charts, have only one dimension to select. The rest of them go in the filter. This means that these chart types are not well-suited for visualizing multiple data dimensions at once, but can be a good choice for highlighting one key dimension.</a:t>
            </a:r>
          </a:p>
        </p:txBody>
      </p:sp>
    </p:spTree>
    <p:extLst>
      <p:ext uri="{BB962C8B-B14F-4D97-AF65-F5344CB8AC3E}">
        <p14:creationId xmlns:p14="http://schemas.microsoft.com/office/powerpoint/2010/main" val="893697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Tree>
    <p:extLst>
      <p:ext uri="{BB962C8B-B14F-4D97-AF65-F5344CB8AC3E}">
        <p14:creationId xmlns:p14="http://schemas.microsoft.com/office/powerpoint/2010/main" val="3424093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050" noProof="0" dirty="0"/>
              <a:t>What are the series in category dimensions? In this bar chart, we can see that the series dimension is showing the data items in the columns and the category is showing the period along the horizontal axis. </a:t>
            </a:r>
          </a:p>
          <a:p>
            <a:endParaRPr lang="en-US" sz="1050" noProof="0" dirty="0"/>
          </a:p>
          <a:p>
            <a:r>
              <a:rPr lang="en-US" sz="1050" noProof="0" dirty="0"/>
              <a:t>As with the pivot tables, you can drag and drop the dimensions to alter the layout. </a:t>
            </a:r>
          </a:p>
          <a:p>
            <a:endParaRPr lang="en-US" sz="1050" noProof="0" dirty="0"/>
          </a:p>
          <a:p>
            <a:r>
              <a:rPr lang="en-US" sz="1050" noProof="0" dirty="0"/>
              <a:t>Let's move the data to the category, the period to the series and click Update. Now we can see that while the underlying data has remained the same, the visualization has changed based on the way the dimensions are organized. </a:t>
            </a:r>
          </a:p>
          <a:p>
            <a:endParaRPr lang="en-US" sz="1050" noProof="0" dirty="0"/>
          </a:p>
          <a:p>
            <a:r>
              <a:rPr lang="en-US" sz="1050" noProof="0" dirty="0"/>
              <a:t>Making layout changes like this can help uncover patterns or trends in the data. </a:t>
            </a:r>
          </a:p>
          <a:p>
            <a:endParaRPr lang="en-US" sz="1050" noProof="0" dirty="0"/>
          </a:p>
          <a:p>
            <a:r>
              <a:rPr lang="en-US" sz="1050" noProof="0" dirty="0"/>
              <a:t>Now, let's take a look at the options menu. As with the layout, the options available are also dynamic, depending on the type of chart selected. Under the Data tab, you can choose how to display the data by ticking the options available. </a:t>
            </a:r>
          </a:p>
          <a:p>
            <a:endParaRPr lang="en-US" sz="1050" noProof="0" dirty="0"/>
          </a:p>
          <a:p>
            <a:r>
              <a:rPr lang="en-US" sz="1050" noProof="0" dirty="0"/>
              <a:t>For example, with a bar chart, you can hide empty categories, add a target line and add a trend line. Under the Axes tab, you can customize the axes and their labels. </a:t>
            </a:r>
          </a:p>
          <a:p>
            <a:endParaRPr lang="en-US" sz="1050" noProof="0" dirty="0"/>
          </a:p>
          <a:p>
            <a:r>
              <a:rPr lang="en-US" sz="1050" noProof="0" dirty="0"/>
              <a:t>For example, you can change and format the axes titles. And under the Style tab, you can customize the look of your chart with colors and titles. </a:t>
            </a:r>
          </a:p>
          <a:p>
            <a:endParaRPr lang="en-US" sz="1050" noProof="0" dirty="0"/>
          </a:p>
          <a:p>
            <a:r>
              <a:rPr lang="en-US" sz="1050" noProof="0" dirty="0"/>
              <a:t>All of these options are to be used to create a meaningful graphical representation of the data. Click Update to view any changes made in the options menu. </a:t>
            </a:r>
          </a:p>
          <a:p>
            <a:endParaRPr lang="en-US" sz="1050" noProof="0" dirty="0"/>
          </a:p>
          <a:p>
            <a:r>
              <a:rPr lang="en-US" sz="1050" noProof="0" dirty="0"/>
              <a:t>The file menu, as with the pivot tables, provides options to create a new chart, open a saved chart, save the current chart, share this output with other DHIS2 users or delete the current chart. </a:t>
            </a:r>
          </a:p>
          <a:p>
            <a:endParaRPr lang="en-US" sz="1050" noProof="0" dirty="0"/>
          </a:p>
          <a:p>
            <a:r>
              <a:rPr lang="en-US" sz="1050" noProof="0" dirty="0"/>
              <a:t>Lastly, you can download your chart as a PNG or PDF file, which preserves the graphic format or you can also download the plain data source to use it outside of DHIS2, including in other data visualization programs. </a:t>
            </a:r>
          </a:p>
        </p:txBody>
      </p:sp>
    </p:spTree>
    <p:extLst>
      <p:ext uri="{BB962C8B-B14F-4D97-AF65-F5344CB8AC3E}">
        <p14:creationId xmlns:p14="http://schemas.microsoft.com/office/powerpoint/2010/main" val="3949407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noProof="0" dirty="0"/>
              <a:t>In summary, charts are a graphical representation for data visualization. DHIS2 provides several different types of charts within the Data Visualizer app to allow users to select the type that fits their data best. Charts can be altered by changing the dimensions and the layout, and you can customize how your charts look by using the different options available, charts can also be saved, shared or downloaded with just a couple of clicks.</a:t>
            </a:r>
            <a:br>
              <a:rPr lang="en-US" noProof="0" dirty="0"/>
            </a:br>
            <a:endParaRPr lang="en-US" noProof="0" dirty="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What is a chart and how can a chart help for data analysis?</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sz="1200" dirty="0">
                <a:solidFill>
                  <a:srgbClr val="000000"/>
                </a:solidFill>
              </a:rPr>
              <a:t>In this video, you'll see what a chart is, the different types of charts available in DHIS2 and what the chart interface looks like, within the Data Visualizer app.</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sz="1050" noProof="0" dirty="0">
                <a:solidFill>
                  <a:srgbClr val="000000"/>
                </a:solidFill>
                <a:sym typeface=""/>
              </a:rPr>
              <a:t>Charts are graphical representations of data, based on defined parameters. The data are represented by symbols such as bars in a bar chart, lines in a line chart or slices in a pie chart.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sz="1050" noProof="0" dirty="0">
                <a:solidFill>
                  <a:srgbClr val="000000"/>
                </a:solidFill>
                <a:sym typeface=""/>
              </a:rPr>
              <a:t>Visualizing data through charts, can help to uncover patterns, trends and relationships in data.</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solidFill>
                  <a:srgbClr val="000000"/>
                </a:solidFill>
                <a:sym typeface=""/>
              </a:rPr>
              <a:t>Different charts are better at communicating different types of data. For example, if you want to assess the difference, between comparable data points, a bar or column chart would be the best option.</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noProof="0" dirty="0">
                <a:solidFill>
                  <a:srgbClr val="000000"/>
                </a:solidFill>
                <a:sym typeface=""/>
              </a:rPr>
              <a:t>Or if you want to track or compare changes over time, a line chart will help you visualize those changes or discover trends.</a:t>
            </a:r>
          </a:p>
        </p:txBody>
      </p:sp>
    </p:spTree>
    <p:extLst>
      <p:ext uri="{BB962C8B-B14F-4D97-AF65-F5344CB8AC3E}">
        <p14:creationId xmlns:p14="http://schemas.microsoft.com/office/powerpoint/2010/main" val="2149389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solidFill>
                  <a:srgbClr val="000000"/>
                </a:solidFill>
                <a:sym typeface=""/>
              </a:rPr>
              <a:t>In DHIS2 you will find multiple graph styles in the Data Visualizer app. In this module, we'll cover some of the most common styles.</a:t>
            </a:r>
          </a:p>
        </p:txBody>
      </p:sp>
    </p:spTree>
    <p:extLst>
      <p:ext uri="{BB962C8B-B14F-4D97-AF65-F5344CB8AC3E}">
        <p14:creationId xmlns:p14="http://schemas.microsoft.com/office/powerpoint/2010/main" val="2518100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050" noProof="0" dirty="0"/>
              <a:t>You can access the Data Visualizer app in two ways. The first way is to go to the search app field and type Data Visualizer, or you can scroll down to find the application, within the search apps field. </a:t>
            </a:r>
          </a:p>
          <a:p>
            <a:endParaRPr lang="en-US" sz="1050" noProof="0" dirty="0"/>
          </a:p>
          <a:p>
            <a:r>
              <a:rPr lang="en-US" sz="1050" noProof="0" dirty="0"/>
              <a:t>Click on the icon to open it. You can also open a chart from a dashboard. For example, in the immunization dashboard, we can see this chart, EPI-AEFI cases last 12 months, representing the adverse events following immunization in the past 12 months for training land. </a:t>
            </a:r>
          </a:p>
          <a:p>
            <a:endParaRPr lang="en-US" sz="1050" noProof="0" dirty="0"/>
          </a:p>
          <a:p>
            <a:r>
              <a:rPr lang="en-US" sz="1050" noProof="0" dirty="0"/>
              <a:t>Select the context menu and click open in Data Visualizer app. Here you can see the Data Visualizer interface. </a:t>
            </a:r>
          </a:p>
          <a:p>
            <a:endParaRPr lang="en-US" sz="1050" noProof="0" dirty="0"/>
          </a:p>
          <a:p>
            <a:r>
              <a:rPr lang="en-US" sz="1050" noProof="0" dirty="0"/>
              <a:t>Let's examine the chart. The number of cases is represented in the y-axis. The period is in the x-axis and the organization unit is in the filter. </a:t>
            </a:r>
          </a:p>
          <a:p>
            <a:endParaRPr lang="en-US" sz="1050" noProof="0" dirty="0"/>
          </a:p>
          <a:p>
            <a:r>
              <a:rPr lang="en-US" sz="1050" noProof="0" dirty="0"/>
              <a:t>You have a title for the y-axis as well as the chart itself. You can also use the layout to verify what has been selected. Do this by hovering over an item in the layout. Now that we have the chart open, there are various dimensions we could change to modify the chart produced by DHIS2. </a:t>
            </a:r>
          </a:p>
          <a:p>
            <a:endParaRPr lang="en-US" sz="1050" noProof="0" dirty="0"/>
          </a:p>
          <a:p>
            <a:r>
              <a:rPr lang="en-US" sz="1050" noProof="0" dirty="0"/>
              <a:t>Let's first alter the chart type. From the current column chart, let's open the dropdown menu and select Bar graph. </a:t>
            </a:r>
          </a:p>
          <a:p>
            <a:endParaRPr lang="en-US" sz="1050" noProof="0" dirty="0"/>
          </a:p>
          <a:p>
            <a:r>
              <a:rPr lang="en-US" sz="1050" noProof="0" dirty="0"/>
              <a:t>Click Update to see the changes. We can now see the data are being displayed in a bar chart rather than a column chart. As with pivot tables, you will find the dimensions in the pane on the left hand side. </a:t>
            </a:r>
          </a:p>
          <a:p>
            <a:endParaRPr lang="en-US" sz="1050" noProof="0" dirty="0"/>
          </a:p>
          <a:p>
            <a:r>
              <a:rPr lang="en-US" sz="1050" noProof="0" dirty="0"/>
              <a:t>You can alter these dimensions in the same way. For example, let's alter the period. You can do this by either selecting Period from the layout or the left side pane modifying the selection and clicking Update. The chart now shows the data for a different period. </a:t>
            </a:r>
          </a:p>
          <a:p>
            <a:endParaRPr lang="en-US" sz="1050" noProof="0" dirty="0"/>
          </a:p>
          <a:p>
            <a:r>
              <a:rPr lang="en-US" sz="1050" noProof="0" dirty="0"/>
              <a:t>Let's see how we can alter the layout of this chart.</a:t>
            </a:r>
          </a:p>
        </p:txBody>
      </p:sp>
    </p:spTree>
    <p:extLst>
      <p:ext uri="{BB962C8B-B14F-4D97-AF65-F5344CB8AC3E}">
        <p14:creationId xmlns:p14="http://schemas.microsoft.com/office/powerpoint/2010/main" val="1308927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11.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tags" Target="../tags/tag1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14.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15.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17.xml"/><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22.svg"/><Relationship Id="rId10" Type="http://schemas.openxmlformats.org/officeDocument/2006/relationships/image" Target="../media/image26.svg"/><Relationship Id="rId4" Type="http://schemas.openxmlformats.org/officeDocument/2006/relationships/image" Target="../media/image21.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6.svg"/><Relationship Id="rId3" Type="http://schemas.openxmlformats.org/officeDocument/2006/relationships/notesSlide" Target="../notesSlides/notesSlide3.xml"/><Relationship Id="rId7" Type="http://schemas.openxmlformats.org/officeDocument/2006/relationships/image" Target="../media/image30.svg"/><Relationship Id="rId12"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4.xml"/><Relationship Id="rId7" Type="http://schemas.openxmlformats.org/officeDocument/2006/relationships/chart" Target="../charts/chart3.xml"/><Relationship Id="rId2" Type="http://schemas.openxmlformats.org/officeDocument/2006/relationships/slideLayout" Target="../slideLayouts/slideLayout26.xml"/><Relationship Id="rId1" Type="http://schemas.openxmlformats.org/officeDocument/2006/relationships/tags" Target="../tags/tag5.xml"/><Relationship Id="rId6" Type="http://schemas.openxmlformats.org/officeDocument/2006/relationships/chart" Target="../charts/chart2.xml"/><Relationship Id="rId11" Type="http://schemas.openxmlformats.org/officeDocument/2006/relationships/image" Target="../media/image38.svg"/><Relationship Id="rId5" Type="http://schemas.openxmlformats.org/officeDocument/2006/relationships/chart" Target="../charts/chart1.xml"/><Relationship Id="rId10"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36.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notesSlide" Target="../notesSlides/notesSlide6.xml"/><Relationship Id="rId7" Type="http://schemas.openxmlformats.org/officeDocument/2006/relationships/image" Target="../media/image35.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notesSlide" Target="../notesSlides/notesSlide7.xml"/><Relationship Id="rId7" Type="http://schemas.openxmlformats.org/officeDocument/2006/relationships/image" Target="../media/image35.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9.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Orientation to charts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32412A2B-D917-453E-B5FF-B73F1E236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9F619760-1857-4BDA-A285-BF1F1E2BB359}"/>
              </a:ext>
            </a:extLst>
          </p:cNvPr>
          <p:cNvSpPr/>
          <p:nvPr/>
        </p:nvSpPr>
        <p:spPr>
          <a:xfrm>
            <a:off x="3709452" y="2031930"/>
            <a:ext cx="5932875" cy="2162837"/>
          </a:xfrm>
          <a:prstGeom prst="roundRect">
            <a:avLst>
              <a:gd name="adj" fmla="val 8428"/>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F45F1A0-A184-4B59-9B2E-C75BF4EFF148}"/>
              </a:ext>
            </a:extLst>
          </p:cNvPr>
          <p:cNvGrpSpPr/>
          <p:nvPr/>
        </p:nvGrpSpPr>
        <p:grpSpPr>
          <a:xfrm>
            <a:off x="3358304" y="1629594"/>
            <a:ext cx="804672" cy="804672"/>
            <a:chOff x="10901033" y="516564"/>
            <a:chExt cx="804672" cy="804672"/>
          </a:xfrm>
        </p:grpSpPr>
        <p:sp>
          <p:nvSpPr>
            <p:cNvPr id="6" name="Oval 5">
              <a:extLst>
                <a:ext uri="{FF2B5EF4-FFF2-40B4-BE49-F238E27FC236}">
                  <a16:creationId xmlns:a16="http://schemas.microsoft.com/office/drawing/2014/main" id="{2B4D3860-9F1E-40EC-82B5-0905DE2D0F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0101233C-8D5C-4BA2-A277-A8269A23F87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23A8EC58-C048-4F53-BFB3-68ED391B10E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1208CF49-346C-4FA0-8166-0461C9F3D37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C2D571F9-1E51-4259-B8EE-F7A7AEE75B44}"/>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1448921-C5CA-4FBE-BF3F-C56F607AFEE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2" name="TextBox 11">
            <a:extLst>
              <a:ext uri="{FF2B5EF4-FFF2-40B4-BE49-F238E27FC236}">
                <a16:creationId xmlns:a16="http://schemas.microsoft.com/office/drawing/2014/main" id="{DDF1BE02-7F6A-4A93-97DD-232106CF84A2}"/>
              </a:ext>
            </a:extLst>
          </p:cNvPr>
          <p:cNvSpPr txBox="1"/>
          <p:nvPr/>
        </p:nvSpPr>
        <p:spPr>
          <a:xfrm>
            <a:off x="4204784" y="2203433"/>
            <a:ext cx="4601468" cy="461665"/>
          </a:xfrm>
          <a:prstGeom prst="rect">
            <a:avLst/>
          </a:prstGeom>
          <a:noFill/>
        </p:spPr>
        <p:txBody>
          <a:bodyPr wrap="square" rtlCol="0">
            <a:spAutoFit/>
          </a:bodyPr>
          <a:lstStyle/>
          <a:p>
            <a:pPr algn="l">
              <a:buClr>
                <a:srgbClr val="008CCF"/>
              </a:buClr>
            </a:pPr>
            <a:r>
              <a:rPr lang="en-US" sz="2400" dirty="0"/>
              <a:t>The layout is dynamic:</a:t>
            </a:r>
          </a:p>
        </p:txBody>
      </p:sp>
      <p:sp>
        <p:nvSpPr>
          <p:cNvPr id="13" name="TextBox 12">
            <a:extLst>
              <a:ext uri="{FF2B5EF4-FFF2-40B4-BE49-F238E27FC236}">
                <a16:creationId xmlns:a16="http://schemas.microsoft.com/office/drawing/2014/main" id="{F688F145-EBF2-4D11-8165-0A15FEE01F30}"/>
              </a:ext>
            </a:extLst>
          </p:cNvPr>
          <p:cNvSpPr txBox="1"/>
          <p:nvPr/>
        </p:nvSpPr>
        <p:spPr>
          <a:xfrm>
            <a:off x="4279946" y="2689587"/>
            <a:ext cx="4601468" cy="1200329"/>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Dimensions available will depend on the type of chart you have selected </a:t>
            </a:r>
          </a:p>
        </p:txBody>
      </p:sp>
    </p:spTree>
    <p:custDataLst>
      <p:tags r:id="rId1"/>
    </p:custDataLst>
    <p:extLst>
      <p:ext uri="{BB962C8B-B14F-4D97-AF65-F5344CB8AC3E}">
        <p14:creationId xmlns:p14="http://schemas.microsoft.com/office/powerpoint/2010/main" val="2871465326"/>
      </p:ext>
    </p:extLst>
  </p:cSld>
  <p:clrMapOvr>
    <a:masterClrMapping/>
  </p:clrMapOvr>
  <mc:AlternateContent xmlns:mc="http://schemas.openxmlformats.org/markup-compatibility/2006" xmlns:p14="http://schemas.microsoft.com/office/powerpoint/2010/main">
    <mc:Choice Requires="p14">
      <p:transition spd="slow" p14:dur="2000" advTm="8725"/>
    </mc:Choice>
    <mc:Fallback xmlns="">
      <p:transition spd="slow" advTm="87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 grpId="0"/>
      <p:bldP spid="12" grpId="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97093792"/>
      </p:ext>
    </p:extLst>
  </p:cSld>
  <p:clrMapOvr>
    <a:masterClrMapping/>
  </p:clrMapOvr>
  <mc:AlternateContent xmlns:mc="http://schemas.openxmlformats.org/markup-compatibility/2006" xmlns:p14="http://schemas.microsoft.com/office/powerpoint/2010/main">
    <mc:Choice Requires="p14">
      <p:transition spd="slow" p14:dur="2000" advTm="11855"/>
    </mc:Choice>
    <mc:Fallback xmlns="">
      <p:transition spd="slow" advTm="11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5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5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25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25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Chart, bar chart&#10;&#10;Description automatically generated">
            <a:extLst>
              <a:ext uri="{FF2B5EF4-FFF2-40B4-BE49-F238E27FC236}">
                <a16:creationId xmlns:a16="http://schemas.microsoft.com/office/drawing/2014/main" id="{47F8C5DC-A019-4A99-A472-8DF2A7D43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12A547D4-CA7F-4B55-A314-05D9D21DF0AE}"/>
              </a:ext>
            </a:extLst>
          </p:cNvPr>
          <p:cNvSpPr/>
          <p:nvPr/>
        </p:nvSpPr>
        <p:spPr>
          <a:xfrm>
            <a:off x="2091649" y="698940"/>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0A1AD3-42B1-4D2D-9E65-32E4A317697F}"/>
              </a:ext>
            </a:extLst>
          </p:cNvPr>
          <p:cNvSpPr/>
          <p:nvPr/>
        </p:nvSpPr>
        <p:spPr>
          <a:xfrm>
            <a:off x="2091649" y="1012907"/>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7793EB4-C60A-445B-BB6A-C561EB34B2FA}"/>
              </a:ext>
            </a:extLst>
          </p:cNvPr>
          <p:cNvSpPr/>
          <p:nvPr/>
        </p:nvSpPr>
        <p:spPr>
          <a:xfrm>
            <a:off x="7083418" y="702449"/>
            <a:ext cx="457200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2162837"/>
          </a:xfrm>
          <a:prstGeom prst="roundRect">
            <a:avLst>
              <a:gd name="adj" fmla="val 8428"/>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4" y="2203433"/>
            <a:ext cx="4601468" cy="461665"/>
          </a:xfrm>
          <a:prstGeom prst="rect">
            <a:avLst/>
          </a:prstGeom>
          <a:noFill/>
        </p:spPr>
        <p:txBody>
          <a:bodyPr wrap="square" rtlCol="0">
            <a:spAutoFit/>
          </a:bodyPr>
          <a:lstStyle/>
          <a:p>
            <a:pPr algn="l">
              <a:buClr>
                <a:srgbClr val="008CCF"/>
              </a:buClr>
            </a:pPr>
            <a:r>
              <a:rPr lang="en-US" sz="2400" dirty="0"/>
              <a:t>Series + Category:</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1200329"/>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Can be used to visualize multiple data dimensions simultaneously</a:t>
            </a:r>
          </a:p>
        </p:txBody>
      </p:sp>
    </p:spTree>
    <p:custDataLst>
      <p:tags r:id="rId1"/>
    </p:custDataLst>
    <p:extLst>
      <p:ext uri="{BB962C8B-B14F-4D97-AF65-F5344CB8AC3E}">
        <p14:creationId xmlns:p14="http://schemas.microsoft.com/office/powerpoint/2010/main" val="971213359"/>
      </p:ext>
    </p:extLst>
  </p:cSld>
  <p:clrMapOvr>
    <a:masterClrMapping/>
  </p:clrMapOvr>
  <mc:AlternateContent xmlns:mc="http://schemas.openxmlformats.org/markup-compatibility/2006" xmlns:p14="http://schemas.microsoft.com/office/powerpoint/2010/main">
    <mc:Choice Requires="p14">
      <p:transition spd="slow" p14:dur="2000" advTm="20313"/>
    </mc:Choice>
    <mc:Fallback xmlns="">
      <p:transition spd="slow" advTm="20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5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25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12" name="Rectangle 11">
            <a:extLst>
              <a:ext uri="{FF2B5EF4-FFF2-40B4-BE49-F238E27FC236}">
                <a16:creationId xmlns:a16="http://schemas.microsoft.com/office/drawing/2014/main" id="{484B87AE-19E0-4788-ADA0-0A13FE454E0E}"/>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02A6F4B-CA2F-438A-8943-B7827AE73B8E}"/>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CC6F871-2AC9-4AAC-B99B-95CEEF08CEDF}"/>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913308750"/>
      </p:ext>
    </p:extLst>
  </p:cSld>
  <p:clrMapOvr>
    <a:masterClrMapping/>
  </p:clrMapOvr>
  <mc:AlternateContent xmlns:mc="http://schemas.openxmlformats.org/markup-compatibility/2006" xmlns:p14="http://schemas.microsoft.com/office/powerpoint/2010/main">
    <mc:Choice Requires="p14">
      <p:transition spd="slow" p14:dur="2000" advTm="3561"/>
    </mc:Choice>
    <mc:Fallback xmlns="">
      <p:transition spd="slow" advTm="3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4E38040-34D5-4C3B-BBB5-60C3DC26DDAE}"/>
              </a:ext>
            </a:extLst>
          </p:cNvPr>
          <p:cNvGrpSpPr/>
          <p:nvPr/>
        </p:nvGrpSpPr>
        <p:grpSpPr>
          <a:xfrm>
            <a:off x="1056121" y="300252"/>
            <a:ext cx="9892894" cy="6141492"/>
            <a:chOff x="1056121" y="300252"/>
            <a:chExt cx="9892894" cy="6141492"/>
          </a:xfrm>
        </p:grpSpPr>
        <p:pic>
          <p:nvPicPr>
            <p:cNvPr id="37" name="Picture 36">
              <a:extLst>
                <a:ext uri="{FF2B5EF4-FFF2-40B4-BE49-F238E27FC236}">
                  <a16:creationId xmlns:a16="http://schemas.microsoft.com/office/drawing/2014/main" id="{9B477B8D-C9A7-4CC5-9DA5-CD135135914F}"/>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38" name="Picture 37">
              <a:extLst>
                <a:ext uri="{FF2B5EF4-FFF2-40B4-BE49-F238E27FC236}">
                  <a16:creationId xmlns:a16="http://schemas.microsoft.com/office/drawing/2014/main" id="{7D913F17-C437-432D-98D5-5BEF714DA913}"/>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39" name="Rectangle 38">
            <a:extLst>
              <a:ext uri="{FF2B5EF4-FFF2-40B4-BE49-F238E27FC236}">
                <a16:creationId xmlns:a16="http://schemas.microsoft.com/office/drawing/2014/main" id="{E18CFD5F-934B-4B79-B753-C734CE76DA8C}"/>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FDF04563-E087-429C-A1BC-2AF0838409E9}"/>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33D501E-91AE-4AC1-952F-F19C14A755B2}"/>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Chart, pie chart&#10;&#10;Description automatically generated">
            <a:extLst>
              <a:ext uri="{FF2B5EF4-FFF2-40B4-BE49-F238E27FC236}">
                <a16:creationId xmlns:a16="http://schemas.microsoft.com/office/drawing/2014/main" id="{4487EB85-870E-464A-91AE-AFEB5C285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3260808"/>
          </a:xfrm>
          <a:prstGeom prst="roundRect">
            <a:avLst>
              <a:gd name="adj" fmla="val 8428"/>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3" y="2203433"/>
            <a:ext cx="5099637" cy="461665"/>
          </a:xfrm>
          <a:prstGeom prst="rect">
            <a:avLst/>
          </a:prstGeom>
          <a:noFill/>
        </p:spPr>
        <p:txBody>
          <a:bodyPr wrap="square" rtlCol="0">
            <a:spAutoFit/>
          </a:bodyPr>
          <a:lstStyle/>
          <a:p>
            <a:pPr algn="l">
              <a:buClr>
                <a:srgbClr val="008CCF"/>
              </a:buClr>
            </a:pPr>
            <a:r>
              <a:rPr lang="en-US" sz="2400" dirty="0"/>
              <a:t>Pie, Gauge &amp; Single Value charts:</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dirty="0"/>
              <a:t>Have only one dimension to select</a:t>
            </a:r>
          </a:p>
        </p:txBody>
      </p:sp>
      <p:sp>
        <p:nvSpPr>
          <p:cNvPr id="31" name="Oval 30">
            <a:extLst>
              <a:ext uri="{FF2B5EF4-FFF2-40B4-BE49-F238E27FC236}">
                <a16:creationId xmlns:a16="http://schemas.microsoft.com/office/drawing/2014/main" id="{AF22F6B5-5B00-4636-9936-CFE05C5857A6}"/>
              </a:ext>
            </a:extLst>
          </p:cNvPr>
          <p:cNvSpPr/>
          <p:nvPr/>
        </p:nvSpPr>
        <p:spPr>
          <a:xfrm>
            <a:off x="2271058" y="884519"/>
            <a:ext cx="334682" cy="3346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4193ED8-B5C5-4897-83B8-163357FB94CB}"/>
              </a:ext>
            </a:extLst>
          </p:cNvPr>
          <p:cNvSpPr/>
          <p:nvPr/>
        </p:nvSpPr>
        <p:spPr>
          <a:xfrm>
            <a:off x="2061157" y="668122"/>
            <a:ext cx="2708270"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4F66AAC-4634-4335-AF79-7E81030934BD}"/>
              </a:ext>
            </a:extLst>
          </p:cNvPr>
          <p:cNvSpPr/>
          <p:nvPr/>
        </p:nvSpPr>
        <p:spPr>
          <a:xfrm>
            <a:off x="5084911" y="668122"/>
            <a:ext cx="6199615"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34327D22-1D48-45AC-BB4D-28CD4AA364D2}"/>
              </a:ext>
            </a:extLst>
          </p:cNvPr>
          <p:cNvSpPr txBox="1"/>
          <p:nvPr/>
        </p:nvSpPr>
        <p:spPr>
          <a:xfrm>
            <a:off x="4279946" y="3531033"/>
            <a:ext cx="4864054" cy="830997"/>
          </a:xfrm>
          <a:prstGeom prst="rect">
            <a:avLst/>
          </a:prstGeom>
          <a:noFill/>
        </p:spPr>
        <p:txBody>
          <a:bodyPr wrap="square" rtlCol="0">
            <a:spAutoFit/>
          </a:bodyPr>
          <a:lstStyle/>
          <a:p>
            <a:pPr marL="342900" indent="-342900">
              <a:buClr>
                <a:srgbClr val="FF0000"/>
              </a:buClr>
              <a:buFont typeface="Font Awesome 5 Free Regular" panose="02000503000000000000" pitchFamily="50" charset="2"/>
              <a:buChar char=""/>
            </a:pPr>
            <a:r>
              <a:rPr lang="en-US" sz="2400" dirty="0"/>
              <a:t>Visualizing multiple data dimensions at once</a:t>
            </a:r>
          </a:p>
        </p:txBody>
      </p:sp>
      <p:sp>
        <p:nvSpPr>
          <p:cNvPr id="35" name="TextBox 34">
            <a:extLst>
              <a:ext uri="{FF2B5EF4-FFF2-40B4-BE49-F238E27FC236}">
                <a16:creationId xmlns:a16="http://schemas.microsoft.com/office/drawing/2014/main" id="{837AC6E9-49AE-4DA4-9EFE-0DF0933C6629}"/>
              </a:ext>
            </a:extLst>
          </p:cNvPr>
          <p:cNvSpPr txBox="1"/>
          <p:nvPr/>
        </p:nvSpPr>
        <p:spPr>
          <a:xfrm>
            <a:off x="4279946" y="4372479"/>
            <a:ext cx="5024474" cy="830997"/>
          </a:xfrm>
          <a:prstGeom prst="rect">
            <a:avLst/>
          </a:prstGeom>
          <a:noFill/>
        </p:spPr>
        <p:txBody>
          <a:bodyPr wrap="square" rtlCol="0">
            <a:spAutoFit/>
          </a:bodyPr>
          <a:lstStyle/>
          <a:p>
            <a:pPr marL="342900" indent="-342900" algn="l">
              <a:buClr>
                <a:schemeClr val="accent6">
                  <a:lumMod val="75000"/>
                </a:schemeClr>
              </a:buClr>
              <a:buFont typeface="Font Awesome 5 Free Regular" panose="02000503000000000000" pitchFamily="50" charset="2"/>
              <a:buChar char=""/>
            </a:pPr>
            <a:r>
              <a:rPr lang="en-US" sz="2400" dirty="0"/>
              <a:t>Highlighting one key dimension</a:t>
            </a:r>
          </a:p>
        </p:txBody>
      </p:sp>
    </p:spTree>
    <p:custDataLst>
      <p:tags r:id="rId1"/>
    </p:custDataLst>
    <p:extLst>
      <p:ext uri="{BB962C8B-B14F-4D97-AF65-F5344CB8AC3E}">
        <p14:creationId xmlns:p14="http://schemas.microsoft.com/office/powerpoint/2010/main" val="2228857077"/>
      </p:ext>
    </p:extLst>
  </p:cSld>
  <p:clrMapOvr>
    <a:masterClrMapping/>
  </p:clrMapOvr>
  <mc:AlternateContent xmlns:mc="http://schemas.openxmlformats.org/markup-compatibility/2006" xmlns:p14="http://schemas.microsoft.com/office/powerpoint/2010/main">
    <mc:Choice Requires="p14">
      <p:transition spd="slow" p14:dur="2000" advTm="17568"/>
    </mc:Choice>
    <mc:Fallback xmlns="">
      <p:transition spd="slow" advTm="175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p:bldP spid="30" grpId="0"/>
      <p:bldP spid="32" grpId="0" animBg="1"/>
      <p:bldP spid="33" grpId="0" animBg="1"/>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40836-BE1E-634B-B1BD-45643F7BFF07}"/>
              </a:ext>
            </a:extLst>
          </p:cNvPr>
          <p:cNvSpPr txBox="1"/>
          <p:nvPr/>
        </p:nvSpPr>
        <p:spPr>
          <a:xfrm>
            <a:off x="4927600" y="2967335"/>
            <a:ext cx="164820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2</a:t>
            </a:r>
          </a:p>
        </p:txBody>
      </p:sp>
    </p:spTree>
    <p:custDataLst>
      <p:tags r:id="rId1"/>
    </p:custDataLst>
    <p:extLst>
      <p:ext uri="{BB962C8B-B14F-4D97-AF65-F5344CB8AC3E}">
        <p14:creationId xmlns:p14="http://schemas.microsoft.com/office/powerpoint/2010/main" val="3144640948"/>
      </p:ext>
    </p:extLst>
  </p:cSld>
  <p:clrMapOvr>
    <a:masterClrMapping/>
  </p:clrMapOvr>
  <mc:AlternateContent xmlns:mc="http://schemas.openxmlformats.org/markup-compatibility/2006" xmlns:p14="http://schemas.microsoft.com/office/powerpoint/2010/main">
    <mc:Choice Requires="p14">
      <p:transition spd="slow" p14:dur="2000" advTm="135000"/>
    </mc:Choice>
    <mc:Fallback xmlns="">
      <p:transition spd="slow" advTm="13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3" name="TextBox 2">
            <a:extLst>
              <a:ext uri="{FF2B5EF4-FFF2-40B4-BE49-F238E27FC236}">
                <a16:creationId xmlns:a16="http://schemas.microsoft.com/office/drawing/2014/main" id="{3187C847-2B1A-4B9A-8724-66BDBC209A13}"/>
              </a:ext>
            </a:extLst>
          </p:cNvPr>
          <p:cNvSpPr txBox="1"/>
          <p:nvPr/>
        </p:nvSpPr>
        <p:spPr>
          <a:xfrm>
            <a:off x="6327687" y="1171034"/>
            <a:ext cx="4709369" cy="830997"/>
          </a:xfrm>
          <a:prstGeom prst="rect">
            <a:avLst/>
          </a:prstGeom>
          <a:noFill/>
        </p:spPr>
        <p:txBody>
          <a:bodyPr wrap="square" rtlCol="0">
            <a:spAutoFit/>
          </a:bodyPr>
          <a:lstStyle/>
          <a:p>
            <a:pPr>
              <a:buClr>
                <a:srgbClr val="008CCF"/>
              </a:buClr>
            </a:pPr>
            <a:r>
              <a:rPr lang="en-US" sz="2400" dirty="0"/>
              <a:t>Graphical representation for data visualization</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Charts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700282" y="3787858"/>
            <a:ext cx="4598159" cy="2180405"/>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DHIS2:</a:t>
            </a:r>
          </a:p>
          <a:p>
            <a:pPr marL="800100" lvl="1" indent="-342900">
              <a:lnSpc>
                <a:spcPts val="3300"/>
              </a:lnSpc>
              <a:buClr>
                <a:srgbClr val="008CCF"/>
              </a:buClr>
              <a:buFont typeface="Rubik" pitchFamily="2" charset="-79"/>
              <a:buChar char="•"/>
            </a:pPr>
            <a:r>
              <a:rPr lang="en-US" sz="2400" dirty="0"/>
              <a:t>Different types of charts</a:t>
            </a:r>
          </a:p>
          <a:p>
            <a:pPr marL="800100" lvl="1" indent="-342900">
              <a:lnSpc>
                <a:spcPts val="3300"/>
              </a:lnSpc>
              <a:buClr>
                <a:srgbClr val="008CCF"/>
              </a:buClr>
              <a:buFont typeface="Rubik" pitchFamily="2" charset="-79"/>
              <a:buChar char="•"/>
            </a:pPr>
            <a:r>
              <a:rPr lang="en-US" sz="2400" dirty="0"/>
              <a:t>Within the Data Visualizer app</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538983" y="2109178"/>
            <a:ext cx="4598159" cy="1334020"/>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Can be altered:</a:t>
            </a:r>
          </a:p>
          <a:p>
            <a:pPr marL="800100" lvl="1" indent="-342900">
              <a:lnSpc>
                <a:spcPts val="3300"/>
              </a:lnSpc>
              <a:buClr>
                <a:srgbClr val="008CCF"/>
              </a:buClr>
              <a:buFont typeface="Rubik" pitchFamily="2" charset="-79"/>
              <a:buChar char="•"/>
            </a:pPr>
            <a:r>
              <a:rPr lang="en-US" sz="2400" dirty="0"/>
              <a:t>Dimensions</a:t>
            </a:r>
          </a:p>
          <a:p>
            <a:pPr marL="800100" lvl="1" indent="-342900">
              <a:lnSpc>
                <a:spcPts val="3300"/>
              </a:lnSpc>
              <a:buClr>
                <a:srgbClr val="008CCF"/>
              </a:buClr>
              <a:buFont typeface="Rubik" pitchFamily="2" charset="-79"/>
              <a:buChar char="•"/>
            </a:pPr>
            <a:r>
              <a:rPr lang="en-US" sz="2400" dirty="0"/>
              <a:t>Layout </a:t>
            </a:r>
          </a:p>
        </p:txBody>
      </p:sp>
      <p:cxnSp>
        <p:nvCxnSpPr>
          <p:cNvPr id="5" name="Straight Arrow Connector 4">
            <a:extLst>
              <a:ext uri="{FF2B5EF4-FFF2-40B4-BE49-F238E27FC236}">
                <a16:creationId xmlns:a16="http://schemas.microsoft.com/office/drawing/2014/main" id="{E3510319-5982-4629-9E83-716B7949F5C9}"/>
              </a:ext>
            </a:extLst>
          </p:cNvPr>
          <p:cNvCxnSpPr/>
          <p:nvPr/>
        </p:nvCxnSpPr>
        <p:spPr>
          <a:xfrm>
            <a:off x="5431809" y="1559655"/>
            <a:ext cx="717321" cy="0"/>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3DE181-A9EF-4818-934D-75819D851E6D}"/>
              </a:ext>
            </a:extLst>
          </p:cNvPr>
          <p:cNvSpPr txBox="1"/>
          <p:nvPr/>
        </p:nvSpPr>
        <p:spPr>
          <a:xfrm>
            <a:off x="6538983" y="3474462"/>
            <a:ext cx="4598159" cy="910827"/>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Can be customized:</a:t>
            </a:r>
          </a:p>
          <a:p>
            <a:pPr marL="800100" lvl="1" indent="-342900">
              <a:lnSpc>
                <a:spcPts val="3300"/>
              </a:lnSpc>
              <a:buClr>
                <a:srgbClr val="008CCF"/>
              </a:buClr>
              <a:buFont typeface="Rubik" pitchFamily="2" charset="-79"/>
              <a:buChar char="•"/>
            </a:pPr>
            <a:r>
              <a:rPr lang="en-US" sz="2400" dirty="0"/>
              <a:t>Options </a:t>
            </a:r>
          </a:p>
        </p:txBody>
      </p:sp>
      <p:sp>
        <p:nvSpPr>
          <p:cNvPr id="21" name="TextBox 20">
            <a:extLst>
              <a:ext uri="{FF2B5EF4-FFF2-40B4-BE49-F238E27FC236}">
                <a16:creationId xmlns:a16="http://schemas.microsoft.com/office/drawing/2014/main" id="{8EC61F3D-B784-4289-ABAD-6ED1CC45E76D}"/>
              </a:ext>
            </a:extLst>
          </p:cNvPr>
          <p:cNvSpPr txBox="1"/>
          <p:nvPr/>
        </p:nvSpPr>
        <p:spPr>
          <a:xfrm>
            <a:off x="6538983" y="4416553"/>
            <a:ext cx="4598159" cy="1757212"/>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t>Can be:</a:t>
            </a:r>
          </a:p>
          <a:p>
            <a:pPr marL="800100" lvl="1" indent="-342900">
              <a:lnSpc>
                <a:spcPts val="3300"/>
              </a:lnSpc>
              <a:buClr>
                <a:srgbClr val="008CCF"/>
              </a:buClr>
              <a:buFont typeface="Rubik" pitchFamily="2" charset="-79"/>
              <a:buChar char="•"/>
            </a:pPr>
            <a:r>
              <a:rPr lang="en-US" sz="2400" dirty="0"/>
              <a:t>Saved</a:t>
            </a:r>
          </a:p>
          <a:p>
            <a:pPr marL="800100" lvl="1" indent="-342900">
              <a:lnSpc>
                <a:spcPts val="3300"/>
              </a:lnSpc>
              <a:buClr>
                <a:srgbClr val="008CCF"/>
              </a:buClr>
              <a:buFont typeface="Rubik" pitchFamily="2" charset="-79"/>
              <a:buChar char="•"/>
            </a:pPr>
            <a:r>
              <a:rPr lang="en-US" sz="2400" dirty="0"/>
              <a:t>Shared</a:t>
            </a:r>
          </a:p>
          <a:p>
            <a:pPr marL="800100" lvl="1" indent="-342900">
              <a:lnSpc>
                <a:spcPts val="3300"/>
              </a:lnSpc>
              <a:buClr>
                <a:srgbClr val="008CCF"/>
              </a:buClr>
              <a:buFont typeface="Rubik" pitchFamily="2" charset="-79"/>
              <a:buChar char="•"/>
            </a:pPr>
            <a:r>
              <a:rPr lang="en-US" sz="2400" dirty="0"/>
              <a:t>Downloaded </a:t>
            </a:r>
          </a:p>
        </p:txBody>
      </p:sp>
      <p:pic>
        <p:nvPicPr>
          <p:cNvPr id="22" name="Graphic 21">
            <a:extLst>
              <a:ext uri="{FF2B5EF4-FFF2-40B4-BE49-F238E27FC236}">
                <a16:creationId xmlns:a16="http://schemas.microsoft.com/office/drawing/2014/main" id="{C14B6465-CE75-48AC-8546-74A58B680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35992" y="1788255"/>
            <a:ext cx="1986384" cy="1986384"/>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spd="slow" advTm="3134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xEl>
                                              <p:pRg st="1" end="1"/>
                                            </p:txEl>
                                          </p:spTgt>
                                        </p:tgtEl>
                                        <p:attrNameLst>
                                          <p:attrName>style.visibility</p:attrName>
                                        </p:attrNameLst>
                                      </p:cBhvr>
                                      <p:to>
                                        <p:strVal val="visible"/>
                                      </p:to>
                                    </p:set>
                                    <p:animEffect transition="in" filter="fade">
                                      <p:cBhvr>
                                        <p:cTn id="28" dur="500"/>
                                        <p:tgtEl>
                                          <p:spTgt spid="2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xEl>
                                              <p:pRg st="2" end="2"/>
                                            </p:txEl>
                                          </p:spTgt>
                                        </p:tgtEl>
                                        <p:attrNameLst>
                                          <p:attrName>style.visibility</p:attrName>
                                        </p:attrNameLst>
                                      </p:cBhvr>
                                      <p:to>
                                        <p:strVal val="visible"/>
                                      </p:to>
                                    </p:set>
                                    <p:animEffect transition="in" filter="fade">
                                      <p:cBhvr>
                                        <p:cTn id="33" dur="500"/>
                                        <p:tgtEl>
                                          <p:spTgt spid="2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fade">
                                      <p:cBhvr>
                                        <p:cTn id="38" dur="500"/>
                                        <p:tgtEl>
                                          <p:spTgt spid="2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xEl>
                                              <p:pRg st="1" end="1"/>
                                            </p:txEl>
                                          </p:spTgt>
                                        </p:tgtEl>
                                        <p:attrNameLst>
                                          <p:attrName>style.visibility</p:attrName>
                                        </p:attrNameLst>
                                      </p:cBhvr>
                                      <p:to>
                                        <p:strVal val="visible"/>
                                      </p:to>
                                    </p:set>
                                    <p:animEffect transition="in" filter="fade">
                                      <p:cBhvr>
                                        <p:cTn id="43" dur="500"/>
                                        <p:tgtEl>
                                          <p:spTgt spid="24">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txEl>
                                              <p:pRg st="2" end="2"/>
                                            </p:txEl>
                                          </p:spTgt>
                                        </p:tgtEl>
                                        <p:attrNameLst>
                                          <p:attrName>style.visibility</p:attrName>
                                        </p:attrNameLst>
                                      </p:cBhvr>
                                      <p:to>
                                        <p:strVal val="visible"/>
                                      </p:to>
                                    </p:set>
                                    <p:animEffect transition="in" filter="fade">
                                      <p:cBhvr>
                                        <p:cTn id="48" dur="500"/>
                                        <p:tgtEl>
                                          <p:spTgt spid="24">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0" end="0"/>
                                            </p:txEl>
                                          </p:spTgt>
                                        </p:tgtEl>
                                        <p:attrNameLst>
                                          <p:attrName>style.visibility</p:attrName>
                                        </p:attrNameLst>
                                      </p:cBhvr>
                                      <p:to>
                                        <p:strVal val="visible"/>
                                      </p:to>
                                    </p:set>
                                    <p:animEffect transition="in" filter="fade">
                                      <p:cBhvr>
                                        <p:cTn id="53" dur="500"/>
                                        <p:tgtEl>
                                          <p:spTgt spid="20">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1" end="1"/>
                                            </p:txEl>
                                          </p:spTgt>
                                        </p:tgtEl>
                                        <p:attrNameLst>
                                          <p:attrName>style.visibility</p:attrName>
                                        </p:attrNameLst>
                                      </p:cBhvr>
                                      <p:to>
                                        <p:strVal val="visible"/>
                                      </p:to>
                                    </p:set>
                                    <p:animEffect transition="in" filter="fade">
                                      <p:cBhvr>
                                        <p:cTn id="58" dur="500"/>
                                        <p:tgtEl>
                                          <p:spTgt spid="20">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Effect transition="in" filter="fade">
                                      <p:cBhvr>
                                        <p:cTn id="63" dur="500"/>
                                        <p:tgtEl>
                                          <p:spTgt spid="21">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
                                            <p:txEl>
                                              <p:pRg st="1" end="1"/>
                                            </p:txEl>
                                          </p:spTgt>
                                        </p:tgtEl>
                                        <p:attrNameLst>
                                          <p:attrName>style.visibility</p:attrName>
                                        </p:attrNameLst>
                                      </p:cBhvr>
                                      <p:to>
                                        <p:strVal val="visible"/>
                                      </p:to>
                                    </p:set>
                                    <p:animEffect transition="in" filter="fade">
                                      <p:cBhvr>
                                        <p:cTn id="68" dur="500"/>
                                        <p:tgtEl>
                                          <p:spTgt spid="21">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xEl>
                                              <p:pRg st="2" end="2"/>
                                            </p:txEl>
                                          </p:spTgt>
                                        </p:tgtEl>
                                        <p:attrNameLst>
                                          <p:attrName>style.visibility</p:attrName>
                                        </p:attrNameLst>
                                      </p:cBhvr>
                                      <p:to>
                                        <p:strVal val="visible"/>
                                      </p:to>
                                    </p:set>
                                    <p:animEffect transition="in" filter="fade">
                                      <p:cBhvr>
                                        <p:cTn id="73" dur="500"/>
                                        <p:tgtEl>
                                          <p:spTgt spid="21">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1">
                                            <p:txEl>
                                              <p:pRg st="3" end="3"/>
                                            </p:txEl>
                                          </p:spTgt>
                                        </p:tgtEl>
                                        <p:attrNameLst>
                                          <p:attrName>style.visibility</p:attrName>
                                        </p:attrNameLst>
                                      </p:cBhvr>
                                      <p:to>
                                        <p:strVal val="visible"/>
                                      </p:to>
                                    </p:set>
                                    <p:animEffect transition="in" filter="fade">
                                      <p:cBhvr>
                                        <p:cTn id="78"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animBg="1"/>
      <p:bldP spid="23" grpId="0" uiExpand="1" build="p"/>
      <p:bldP spid="24" grpId="0" uiExpand="1" build="p"/>
      <p:bldP spid="20" grpId="0" uiExpand="1" build="p"/>
      <p:bldP spid="21"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Charts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What is a chart?</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wrap="square" rtlCol="0">
            <a:spAutoFit/>
          </a:bodyPr>
          <a:lstStyle/>
          <a:p>
            <a:pPr marL="342900" indent="-342900">
              <a:buClr>
                <a:srgbClr val="008CCF"/>
              </a:buClr>
              <a:buFont typeface="Rubik" pitchFamily="2" charset="-79"/>
              <a:buChar char="•"/>
            </a:pPr>
            <a:r>
              <a:rPr lang="en-US" sz="2400" dirty="0"/>
              <a:t>How can it help for data analysis?</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5319"/>
    </mc:Choice>
    <mc:Fallback xmlns="">
      <p:transition spd="slow" advTm="53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n-US" dirty="0"/>
              <a:t>In this video, you will see…</a:t>
            </a:r>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29" name="Rectangle: Rounded Corners 28">
            <a:extLst>
              <a:ext uri="{FF2B5EF4-FFF2-40B4-BE49-F238E27FC236}">
                <a16:creationId xmlns:a16="http://schemas.microsoft.com/office/drawing/2014/main" id="{ECBABB70-26A6-4B85-AC92-D0B82BE0AC81}"/>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Charts</a:t>
            </a:r>
          </a:p>
        </p:txBody>
      </p:sp>
      <p:pic>
        <p:nvPicPr>
          <p:cNvPr id="30" name="Graphic 29">
            <a:extLst>
              <a:ext uri="{FF2B5EF4-FFF2-40B4-BE49-F238E27FC236}">
                <a16:creationId xmlns:a16="http://schemas.microsoft.com/office/drawing/2014/main" id="{57FA0EE9-4623-4A71-ABE4-E40F510118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31025" y="2498562"/>
            <a:ext cx="2957709" cy="2957709"/>
          </a:xfrm>
          <a:prstGeom prst="rect">
            <a:avLst/>
          </a:prstGeom>
        </p:spPr>
      </p:pic>
      <p:sp>
        <p:nvSpPr>
          <p:cNvPr id="31" name="TextBox 30">
            <a:extLst>
              <a:ext uri="{FF2B5EF4-FFF2-40B4-BE49-F238E27FC236}">
                <a16:creationId xmlns:a16="http://schemas.microsoft.com/office/drawing/2014/main" id="{775D5FD7-4EFB-4625-B688-0F52442A8A06}"/>
              </a:ext>
            </a:extLst>
          </p:cNvPr>
          <p:cNvSpPr txBox="1"/>
          <p:nvPr/>
        </p:nvSpPr>
        <p:spPr>
          <a:xfrm>
            <a:off x="6096000" y="2592066"/>
            <a:ext cx="4000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What a chart is</a:t>
            </a:r>
          </a:p>
        </p:txBody>
      </p:sp>
      <p:sp>
        <p:nvSpPr>
          <p:cNvPr id="32" name="TextBox 31">
            <a:extLst>
              <a:ext uri="{FF2B5EF4-FFF2-40B4-BE49-F238E27FC236}">
                <a16:creationId xmlns:a16="http://schemas.microsoft.com/office/drawing/2014/main" id="{07F29DF5-EFAA-4F03-ABFD-CF1741A60530}"/>
              </a:ext>
            </a:extLst>
          </p:cNvPr>
          <p:cNvSpPr txBox="1"/>
          <p:nvPr/>
        </p:nvSpPr>
        <p:spPr>
          <a:xfrm>
            <a:off x="6096000" y="3205082"/>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Types of charts available in DHIS2</a:t>
            </a:r>
          </a:p>
        </p:txBody>
      </p:sp>
      <p:sp>
        <p:nvSpPr>
          <p:cNvPr id="33" name="TextBox 32">
            <a:extLst>
              <a:ext uri="{FF2B5EF4-FFF2-40B4-BE49-F238E27FC236}">
                <a16:creationId xmlns:a16="http://schemas.microsoft.com/office/drawing/2014/main" id="{FC556C86-4CAC-4DE4-B763-883A3A662A51}"/>
              </a:ext>
            </a:extLst>
          </p:cNvPr>
          <p:cNvSpPr txBox="1"/>
          <p:nvPr/>
        </p:nvSpPr>
        <p:spPr>
          <a:xfrm>
            <a:off x="6096000" y="4187431"/>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Chart interface in the Data Visualizer app</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spd="slow" advTm="12249">
        <p159:morph option="byObject"/>
      </p:transition>
    </mc:Choice>
    <mc:Fallback xmlns="">
      <p:transition spd="slow" advTm="1224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Chart 27">
            <a:extLst>
              <a:ext uri="{FF2B5EF4-FFF2-40B4-BE49-F238E27FC236}">
                <a16:creationId xmlns:a16="http://schemas.microsoft.com/office/drawing/2014/main" id="{E6B47745-19D6-4F89-8196-E713EB7ED0EC}"/>
              </a:ext>
            </a:extLst>
          </p:cNvPr>
          <p:cNvGraphicFramePr/>
          <p:nvPr>
            <p:extLst>
              <p:ext uri="{D42A27DB-BD31-4B8C-83A1-F6EECF244321}">
                <p14:modId xmlns:p14="http://schemas.microsoft.com/office/powerpoint/2010/main" val="693241977"/>
              </p:ext>
            </p:extLst>
          </p:nvPr>
        </p:nvGraphicFramePr>
        <p:xfrm>
          <a:off x="1167284" y="2370369"/>
          <a:ext cx="3508627" cy="23390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DA0CDFB0-D5D6-4BD4-B13B-722994663246}"/>
              </a:ext>
            </a:extLst>
          </p:cNvPr>
          <p:cNvGraphicFramePr/>
          <p:nvPr>
            <p:extLst>
              <p:ext uri="{D42A27DB-BD31-4B8C-83A1-F6EECF244321}">
                <p14:modId xmlns:p14="http://schemas.microsoft.com/office/powerpoint/2010/main" val="148494590"/>
              </p:ext>
            </p:extLst>
          </p:nvPr>
        </p:nvGraphicFramePr>
        <p:xfrm>
          <a:off x="4356684" y="2370369"/>
          <a:ext cx="3508627" cy="23390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a:extLst>
              <a:ext uri="{FF2B5EF4-FFF2-40B4-BE49-F238E27FC236}">
                <a16:creationId xmlns:a16="http://schemas.microsoft.com/office/drawing/2014/main" id="{A05CBCBF-2E06-40EF-B9AB-B596F4B80FEC}"/>
              </a:ext>
            </a:extLst>
          </p:cNvPr>
          <p:cNvGraphicFramePr/>
          <p:nvPr>
            <p:extLst>
              <p:ext uri="{D42A27DB-BD31-4B8C-83A1-F6EECF244321}">
                <p14:modId xmlns:p14="http://schemas.microsoft.com/office/powerpoint/2010/main" val="3822530707"/>
              </p:ext>
            </p:extLst>
          </p:nvPr>
        </p:nvGraphicFramePr>
        <p:xfrm>
          <a:off x="7859983" y="2310980"/>
          <a:ext cx="3686792" cy="2457862"/>
        </p:xfrm>
        <a:graphic>
          <a:graphicData uri="http://schemas.openxmlformats.org/drawingml/2006/chart">
            <c:chart xmlns:c="http://schemas.openxmlformats.org/drawingml/2006/chart" xmlns:r="http://schemas.openxmlformats.org/officeDocument/2006/relationships" r:id="rId7"/>
          </a:graphicData>
        </a:graphic>
      </p:graphicFrame>
      <p:pic>
        <p:nvPicPr>
          <p:cNvPr id="42" name="Graphic 41" descr="Arrow: Counter-clockwise curve with solid fill">
            <a:extLst>
              <a:ext uri="{FF2B5EF4-FFF2-40B4-BE49-F238E27FC236}">
                <a16:creationId xmlns:a16="http://schemas.microsoft.com/office/drawing/2014/main" id="{378A33B0-747A-49E0-A119-BE9B2E9FBD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830841">
            <a:off x="3144285" y="2667448"/>
            <a:ext cx="914400" cy="914400"/>
          </a:xfrm>
          <a:prstGeom prst="rect">
            <a:avLst/>
          </a:prstGeom>
        </p:spPr>
      </p:pic>
      <p:pic>
        <p:nvPicPr>
          <p:cNvPr id="48" name="Graphic 47" descr="Arrow: Slight curve with solid fill">
            <a:extLst>
              <a:ext uri="{FF2B5EF4-FFF2-40B4-BE49-F238E27FC236}">
                <a16:creationId xmlns:a16="http://schemas.microsoft.com/office/drawing/2014/main" id="{DBC24F71-22CD-4F4A-BD24-B555904670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853842">
            <a:off x="7722009" y="3790252"/>
            <a:ext cx="914400" cy="914400"/>
          </a:xfrm>
          <a:prstGeom prst="rect">
            <a:avLst/>
          </a:prstGeom>
        </p:spPr>
      </p:pic>
      <p:pic>
        <p:nvPicPr>
          <p:cNvPr id="49" name="Graphic 48" descr="Arrow: Counter-clockwise curve with solid fill">
            <a:extLst>
              <a:ext uri="{FF2B5EF4-FFF2-40B4-BE49-F238E27FC236}">
                <a16:creationId xmlns:a16="http://schemas.microsoft.com/office/drawing/2014/main" id="{5D5F694A-23AA-43B2-A8DF-95C3D81940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952194">
            <a:off x="4338918" y="2208277"/>
            <a:ext cx="914400" cy="914400"/>
          </a:xfrm>
          <a:prstGeom prst="rect">
            <a:avLst/>
          </a:prstGeom>
        </p:spPr>
      </p:pic>
      <p:sp>
        <p:nvSpPr>
          <p:cNvPr id="50" name="TextBox 49">
            <a:extLst>
              <a:ext uri="{FF2B5EF4-FFF2-40B4-BE49-F238E27FC236}">
                <a16:creationId xmlns:a16="http://schemas.microsoft.com/office/drawing/2014/main" id="{C38C50EF-2907-49DC-BD95-7A6909E6F224}"/>
              </a:ext>
            </a:extLst>
          </p:cNvPr>
          <p:cNvSpPr txBox="1"/>
          <p:nvPr/>
        </p:nvSpPr>
        <p:spPr>
          <a:xfrm>
            <a:off x="1269243" y="1865367"/>
            <a:ext cx="2458626" cy="461665"/>
          </a:xfrm>
          <a:prstGeom prst="rect">
            <a:avLst/>
          </a:prstGeom>
          <a:noFill/>
        </p:spPr>
        <p:txBody>
          <a:bodyPr wrap="square" rtlCol="0">
            <a:spAutoFit/>
          </a:bodyPr>
          <a:lstStyle/>
          <a:p>
            <a:pPr algn="ctr">
              <a:buClr>
                <a:srgbClr val="008CCF"/>
              </a:buClr>
            </a:pPr>
            <a:r>
              <a:rPr lang="en-US" sz="2400" dirty="0"/>
              <a:t>Bar chart</a:t>
            </a:r>
          </a:p>
        </p:txBody>
      </p:sp>
      <p:sp>
        <p:nvSpPr>
          <p:cNvPr id="51" name="TextBox 50">
            <a:extLst>
              <a:ext uri="{FF2B5EF4-FFF2-40B4-BE49-F238E27FC236}">
                <a16:creationId xmlns:a16="http://schemas.microsoft.com/office/drawing/2014/main" id="{302E6141-0DD9-45B3-865F-E23D5C569EE9}"/>
              </a:ext>
            </a:extLst>
          </p:cNvPr>
          <p:cNvSpPr txBox="1"/>
          <p:nvPr/>
        </p:nvSpPr>
        <p:spPr>
          <a:xfrm>
            <a:off x="4860605" y="1865367"/>
            <a:ext cx="2586333" cy="461665"/>
          </a:xfrm>
          <a:prstGeom prst="rect">
            <a:avLst/>
          </a:prstGeom>
          <a:noFill/>
        </p:spPr>
        <p:txBody>
          <a:bodyPr wrap="square" rtlCol="0">
            <a:spAutoFit/>
          </a:bodyPr>
          <a:lstStyle/>
          <a:p>
            <a:pPr algn="ctr">
              <a:buClr>
                <a:srgbClr val="008CCF"/>
              </a:buClr>
            </a:pPr>
            <a:r>
              <a:rPr lang="en-US" sz="2400" dirty="0"/>
              <a:t>Line chart</a:t>
            </a:r>
          </a:p>
        </p:txBody>
      </p:sp>
      <p:sp>
        <p:nvSpPr>
          <p:cNvPr id="52" name="TextBox 51">
            <a:extLst>
              <a:ext uri="{FF2B5EF4-FFF2-40B4-BE49-F238E27FC236}">
                <a16:creationId xmlns:a16="http://schemas.microsoft.com/office/drawing/2014/main" id="{700E55D1-5585-4128-A2D2-25BDA022BE41}"/>
              </a:ext>
            </a:extLst>
          </p:cNvPr>
          <p:cNvSpPr txBox="1"/>
          <p:nvPr/>
        </p:nvSpPr>
        <p:spPr>
          <a:xfrm>
            <a:off x="8547397" y="1865367"/>
            <a:ext cx="2220687" cy="461665"/>
          </a:xfrm>
          <a:prstGeom prst="rect">
            <a:avLst/>
          </a:prstGeom>
          <a:noFill/>
        </p:spPr>
        <p:txBody>
          <a:bodyPr wrap="square" rtlCol="0">
            <a:spAutoFit/>
          </a:bodyPr>
          <a:lstStyle/>
          <a:p>
            <a:pPr algn="ctr">
              <a:buClr>
                <a:srgbClr val="008CCF"/>
              </a:buClr>
            </a:pPr>
            <a:r>
              <a:rPr lang="en-US" sz="2400" dirty="0"/>
              <a:t>Pie chart</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15469">
        <p159:morph option="byObject"/>
      </p:transition>
    </mc:Choice>
    <mc:Fallback xmlns="">
      <p:transition spd="slow" advTm="154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25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1000" fill="hold"/>
                                        <p:tgtEl>
                                          <p:spTgt spid="37"/>
                                        </p:tgtEl>
                                        <p:attrNameLst>
                                          <p:attrName>ppt_x</p:attrName>
                                        </p:attrNameLst>
                                      </p:cBhvr>
                                      <p:tavLst>
                                        <p:tav tm="0">
                                          <p:val>
                                            <p:strVal val="#ppt_x"/>
                                          </p:val>
                                        </p:tav>
                                        <p:tav tm="100000">
                                          <p:val>
                                            <p:strVal val="#ppt_x"/>
                                          </p:val>
                                        </p:tav>
                                      </p:tavLst>
                                    </p:anim>
                                    <p:anim calcmode="lin" valueType="num">
                                      <p:cBhvr additive="base">
                                        <p:cTn id="13" dur="10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2250"/>
                            </p:stCondLst>
                            <p:childTnLst>
                              <p:par>
                                <p:cTn id="15" presetID="2" presetClass="entr" presetSubtype="2" fill="hold" grpId="0" nodeType="afterEffect">
                                  <p:stCondLst>
                                    <p:cond delay="25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1000" fill="hold"/>
                                        <p:tgtEl>
                                          <p:spTgt spid="40"/>
                                        </p:tgtEl>
                                        <p:attrNameLst>
                                          <p:attrName>ppt_x</p:attrName>
                                        </p:attrNameLst>
                                      </p:cBhvr>
                                      <p:tavLst>
                                        <p:tav tm="0">
                                          <p:val>
                                            <p:strVal val="1+#ppt_w/2"/>
                                          </p:val>
                                        </p:tav>
                                        <p:tav tm="100000">
                                          <p:val>
                                            <p:strVal val="#ppt_x"/>
                                          </p:val>
                                        </p:tav>
                                      </p:tavLst>
                                    </p:anim>
                                    <p:anim calcmode="lin" valueType="num">
                                      <p:cBhvr additive="base">
                                        <p:cTn id="18" dur="10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right)">
                                      <p:cBhvr>
                                        <p:cTn id="23" dur="500"/>
                                        <p:tgtEl>
                                          <p:spTgt spid="42"/>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up)">
                                      <p:cBhvr>
                                        <p:cTn id="32" dur="500"/>
                                        <p:tgtEl>
                                          <p:spTgt spid="4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Graphic spid="37" grpId="0">
        <p:bldAsOne/>
      </p:bldGraphic>
      <p:bldGraphic spid="40" grpId="0">
        <p:bldAsOne/>
      </p:bldGraphic>
      <p:bldP spid="50" grpId="0"/>
      <p:bldP spid="51"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n-US" dirty="0"/>
              <a:t>What is a chart?</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Patterns</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Trends </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Relationships  </a:t>
            </a:r>
          </a:p>
        </p:txBody>
      </p:sp>
      <p:sp>
        <p:nvSpPr>
          <p:cNvPr id="27" name="Rectangle: Rounded Corners 26">
            <a:extLst>
              <a:ext uri="{FF2B5EF4-FFF2-40B4-BE49-F238E27FC236}">
                <a16:creationId xmlns:a16="http://schemas.microsoft.com/office/drawing/2014/main" id="{7B674FBB-1847-4F55-B656-58CC42C8BE3D}"/>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Charts</a:t>
            </a:r>
          </a:p>
        </p:txBody>
      </p:sp>
      <p:pic>
        <p:nvPicPr>
          <p:cNvPr id="28" name="Graphic 27">
            <a:extLst>
              <a:ext uri="{FF2B5EF4-FFF2-40B4-BE49-F238E27FC236}">
                <a16:creationId xmlns:a16="http://schemas.microsoft.com/office/drawing/2014/main" id="{585F6DFF-CE63-442F-B49D-371144C59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31025" y="2498562"/>
            <a:ext cx="2957709" cy="2957709"/>
          </a:xfrm>
          <a:prstGeom prst="rect">
            <a:avLst/>
          </a:prstGeom>
        </p:spPr>
      </p:pic>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spd="med" advTm="8218">
        <p159:morph option="byObject"/>
      </p:transition>
    </mc:Choice>
    <mc:Fallback xmlns="">
      <p:transition spd="med" advTm="82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1" grpId="0"/>
      <p:bldP spid="52"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a:r>
              <a:rPr lang="en-US" dirty="0"/>
              <a:t>Charts communicate data</a:t>
            </a:r>
          </a:p>
        </p:txBody>
      </p:sp>
      <p:graphicFrame>
        <p:nvGraphicFramePr>
          <p:cNvPr id="41" name="Chart 40">
            <a:extLst>
              <a:ext uri="{FF2B5EF4-FFF2-40B4-BE49-F238E27FC236}">
                <a16:creationId xmlns:a16="http://schemas.microsoft.com/office/drawing/2014/main" id="{9632A6F3-5308-47C4-9D21-9FB5F7B5975E}"/>
              </a:ext>
            </a:extLst>
          </p:cNvPr>
          <p:cNvGraphicFramePr/>
          <p:nvPr>
            <p:extLst>
              <p:ext uri="{D42A27DB-BD31-4B8C-83A1-F6EECF244321}">
                <p14:modId xmlns:p14="http://schemas.microsoft.com/office/powerpoint/2010/main" val="1991903317"/>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B091190F-23C9-4214-86D3-E7F0B5F0A4F7}"/>
              </a:ext>
            </a:extLst>
          </p:cNvPr>
          <p:cNvGraphicFramePr/>
          <p:nvPr>
            <p:extLst>
              <p:ext uri="{D42A27DB-BD31-4B8C-83A1-F6EECF244321}">
                <p14:modId xmlns:p14="http://schemas.microsoft.com/office/powerpoint/2010/main" val="1757392742"/>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Chart 43">
            <a:extLst>
              <a:ext uri="{FF2B5EF4-FFF2-40B4-BE49-F238E27FC236}">
                <a16:creationId xmlns:a16="http://schemas.microsoft.com/office/drawing/2014/main" id="{CFFCF60F-991F-455E-9E01-60F2D6DDF22A}"/>
              </a:ext>
            </a:extLst>
          </p:cNvPr>
          <p:cNvGraphicFramePr/>
          <p:nvPr>
            <p:extLst>
              <p:ext uri="{D42A27DB-BD31-4B8C-83A1-F6EECF244321}">
                <p14:modId xmlns:p14="http://schemas.microsoft.com/office/powerpoint/2010/main" val="480900003"/>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E2C46D56-15D4-4A44-8D72-E2F14D741806}"/>
              </a:ext>
            </a:extLst>
          </p:cNvPr>
          <p:cNvSpPr txBox="1"/>
          <p:nvPr/>
        </p:nvSpPr>
        <p:spPr>
          <a:xfrm>
            <a:off x="1411479" y="4840597"/>
            <a:ext cx="5767243" cy="830997"/>
          </a:xfrm>
          <a:prstGeom prst="rect">
            <a:avLst/>
          </a:prstGeom>
          <a:noFill/>
        </p:spPr>
        <p:txBody>
          <a:bodyPr wrap="square" rtlCol="0">
            <a:spAutoFit/>
          </a:bodyPr>
          <a:lstStyle/>
          <a:p>
            <a:pPr algn="ctr">
              <a:buClr>
                <a:srgbClr val="008CCF"/>
              </a:buClr>
            </a:pPr>
            <a:r>
              <a:rPr lang="en-US" sz="2400" dirty="0">
                <a:solidFill>
                  <a:srgbClr val="000000"/>
                </a:solidFill>
              </a:rPr>
              <a:t>A</a:t>
            </a:r>
            <a:r>
              <a:rPr lang="en-US" sz="2400" b="0" i="0" u="none" strike="noStrike" dirty="0">
                <a:solidFill>
                  <a:srgbClr val="000000"/>
                </a:solidFill>
                <a:effectLst/>
              </a:rPr>
              <a:t>ssess the difference between comparable data points</a:t>
            </a:r>
            <a:endParaRPr lang="en-US" sz="2400" dirty="0"/>
          </a:p>
        </p:txBody>
      </p:sp>
      <p:pic>
        <p:nvPicPr>
          <p:cNvPr id="46" name="Graphic 45" descr="Arrow: Counter-clockwise curve with solid fill">
            <a:extLst>
              <a:ext uri="{FF2B5EF4-FFF2-40B4-BE49-F238E27FC236}">
                <a16:creationId xmlns:a16="http://schemas.microsoft.com/office/drawing/2014/main" id="{6E9D35B9-7B61-4FEC-8389-E5C8E606AC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085569" flipV="1">
            <a:off x="2739245" y="4124869"/>
            <a:ext cx="914400" cy="914400"/>
          </a:xfrm>
          <a:prstGeom prst="rect">
            <a:avLst/>
          </a:prstGeom>
        </p:spPr>
      </p:pic>
      <p:sp>
        <p:nvSpPr>
          <p:cNvPr id="48" name="TextBox 47">
            <a:extLst>
              <a:ext uri="{FF2B5EF4-FFF2-40B4-BE49-F238E27FC236}">
                <a16:creationId xmlns:a16="http://schemas.microsoft.com/office/drawing/2014/main" id="{10952354-9B83-4FF1-B3EC-1C04421B3AD2}"/>
              </a:ext>
            </a:extLst>
          </p:cNvPr>
          <p:cNvSpPr txBox="1"/>
          <p:nvPr/>
        </p:nvSpPr>
        <p:spPr>
          <a:xfrm>
            <a:off x="1269243" y="1851719"/>
            <a:ext cx="2458626" cy="461665"/>
          </a:xfrm>
          <a:prstGeom prst="rect">
            <a:avLst/>
          </a:prstGeom>
          <a:noFill/>
        </p:spPr>
        <p:txBody>
          <a:bodyPr wrap="square" rtlCol="0">
            <a:spAutoFit/>
          </a:bodyPr>
          <a:lstStyle/>
          <a:p>
            <a:pPr algn="ctr">
              <a:buClr>
                <a:srgbClr val="008CCF"/>
              </a:buClr>
            </a:pPr>
            <a:r>
              <a:rPr lang="en-US" sz="2400" dirty="0"/>
              <a:t>Bar chart</a:t>
            </a:r>
          </a:p>
        </p:txBody>
      </p:sp>
      <p:sp>
        <p:nvSpPr>
          <p:cNvPr id="49" name="TextBox 48">
            <a:extLst>
              <a:ext uri="{FF2B5EF4-FFF2-40B4-BE49-F238E27FC236}">
                <a16:creationId xmlns:a16="http://schemas.microsoft.com/office/drawing/2014/main" id="{06F65D0D-F41B-424B-9C9D-F9E28487F485}"/>
              </a:ext>
            </a:extLst>
          </p:cNvPr>
          <p:cNvSpPr txBox="1"/>
          <p:nvPr/>
        </p:nvSpPr>
        <p:spPr>
          <a:xfrm>
            <a:off x="4860605" y="1851719"/>
            <a:ext cx="2586333" cy="461665"/>
          </a:xfrm>
          <a:prstGeom prst="rect">
            <a:avLst/>
          </a:prstGeom>
          <a:noFill/>
        </p:spPr>
        <p:txBody>
          <a:bodyPr wrap="square" rtlCol="0">
            <a:spAutoFit/>
          </a:bodyPr>
          <a:lstStyle/>
          <a:p>
            <a:pPr algn="ctr">
              <a:buClr>
                <a:srgbClr val="008CCF"/>
              </a:buClr>
            </a:pPr>
            <a:r>
              <a:rPr lang="en-US" sz="2400" dirty="0"/>
              <a:t>Column chart</a:t>
            </a:r>
          </a:p>
        </p:txBody>
      </p:sp>
      <p:pic>
        <p:nvPicPr>
          <p:cNvPr id="50" name="Graphic 49" descr="Arrow: Counter-clockwise curve with solid fill">
            <a:extLst>
              <a:ext uri="{FF2B5EF4-FFF2-40B4-BE49-F238E27FC236}">
                <a16:creationId xmlns:a16="http://schemas.microsoft.com/office/drawing/2014/main" id="{F6AFE284-550A-4AD9-9A6D-DF98A7B89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514431" flipH="1" flipV="1">
            <a:off x="5039699" y="4124869"/>
            <a:ext cx="914400" cy="914400"/>
          </a:xfrm>
          <a:prstGeom prst="rect">
            <a:avLst/>
          </a:prstGeom>
        </p:spPr>
      </p:pic>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488" advTm="13232">
        <p159:morph option="byObject"/>
      </p:transition>
    </mc:Choice>
    <mc:Fallback xmlns="">
      <p:transition spd="slow" advTm="132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750" fill="hold"/>
                                        <p:tgtEl>
                                          <p:spTgt spid="41"/>
                                        </p:tgtEl>
                                        <p:attrNameLst>
                                          <p:attrName>ppt_x</p:attrName>
                                        </p:attrNameLst>
                                      </p:cBhvr>
                                      <p:tavLst>
                                        <p:tav tm="0">
                                          <p:val>
                                            <p:strVal val="0-#ppt_w/2"/>
                                          </p:val>
                                        </p:tav>
                                        <p:tav tm="100000">
                                          <p:val>
                                            <p:strVal val="#ppt_x"/>
                                          </p:val>
                                        </p:tav>
                                      </p:tavLst>
                                    </p:anim>
                                    <p:anim calcmode="lin" valueType="num">
                                      <p:cBhvr additive="base">
                                        <p:cTn id="8" dur="75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2" fill="hold" grpId="0"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750" fill="hold"/>
                                        <p:tgtEl>
                                          <p:spTgt spid="44"/>
                                        </p:tgtEl>
                                        <p:attrNameLst>
                                          <p:attrName>ppt_x</p:attrName>
                                        </p:attrNameLst>
                                      </p:cBhvr>
                                      <p:tavLst>
                                        <p:tav tm="0">
                                          <p:val>
                                            <p:strVal val="1+#ppt_w/2"/>
                                          </p:val>
                                        </p:tav>
                                        <p:tav tm="100000">
                                          <p:val>
                                            <p:strVal val="#ppt_x"/>
                                          </p:val>
                                        </p:tav>
                                      </p:tavLst>
                                    </p:anim>
                                    <p:anim calcmode="lin" valueType="num">
                                      <p:cBhvr additive="base">
                                        <p:cTn id="18" dur="75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4"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Graphic spid="14" grpId="0">
        <p:bldAsOne/>
      </p:bldGraphic>
      <p:bldGraphic spid="44" grpId="0">
        <p:bldAsOne/>
      </p:bldGraphic>
      <p:bldP spid="15" grpId="0"/>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a:r>
              <a:rPr lang="en-US" dirty="0"/>
              <a:t>Charts communicate data</a:t>
            </a:r>
          </a:p>
        </p:txBody>
      </p:sp>
      <p:sp>
        <p:nvSpPr>
          <p:cNvPr id="7" name="TextBox 6">
            <a:extLst>
              <a:ext uri="{FF2B5EF4-FFF2-40B4-BE49-F238E27FC236}">
                <a16:creationId xmlns:a16="http://schemas.microsoft.com/office/drawing/2014/main" id="{4E1F1E26-DB82-4AE7-A25F-D2018F56FEFF}"/>
              </a:ext>
            </a:extLst>
          </p:cNvPr>
          <p:cNvSpPr txBox="1"/>
          <p:nvPr/>
        </p:nvSpPr>
        <p:spPr>
          <a:xfrm>
            <a:off x="7580005" y="5032801"/>
            <a:ext cx="3508626" cy="830997"/>
          </a:xfrm>
          <a:prstGeom prst="rect">
            <a:avLst/>
          </a:prstGeom>
          <a:noFill/>
        </p:spPr>
        <p:txBody>
          <a:bodyPr wrap="square" rtlCol="0">
            <a:spAutoFit/>
          </a:bodyPr>
          <a:lstStyle/>
          <a:p>
            <a:pPr algn="ctr">
              <a:buClr>
                <a:srgbClr val="008CCF"/>
              </a:buClr>
            </a:pPr>
            <a:r>
              <a:rPr lang="en-US" sz="2400" dirty="0">
                <a:solidFill>
                  <a:srgbClr val="000000"/>
                </a:solidFill>
              </a:rPr>
              <a:t>T</a:t>
            </a:r>
            <a:r>
              <a:rPr lang="en-US" sz="2400" b="0" i="0" u="none" strike="noStrike" dirty="0">
                <a:solidFill>
                  <a:srgbClr val="000000"/>
                </a:solidFill>
                <a:effectLst/>
              </a:rPr>
              <a:t>rack or compare changes over time</a:t>
            </a:r>
            <a:endParaRPr lang="en-US" sz="2400" dirty="0"/>
          </a:p>
        </p:txBody>
      </p:sp>
      <p:graphicFrame>
        <p:nvGraphicFramePr>
          <p:cNvPr id="8" name="Chart 7">
            <a:extLst>
              <a:ext uri="{FF2B5EF4-FFF2-40B4-BE49-F238E27FC236}">
                <a16:creationId xmlns:a16="http://schemas.microsoft.com/office/drawing/2014/main" id="{ECA77403-211E-48D2-941F-40F5C4DCF0DA}"/>
              </a:ext>
            </a:extLst>
          </p:cNvPr>
          <p:cNvGraphicFramePr/>
          <p:nvPr>
            <p:extLst>
              <p:ext uri="{D42A27DB-BD31-4B8C-83A1-F6EECF244321}">
                <p14:modId xmlns:p14="http://schemas.microsoft.com/office/powerpoint/2010/main" val="151394044"/>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97CEA6DC-AF76-42E1-B66E-8BD4799469A5}"/>
              </a:ext>
            </a:extLst>
          </p:cNvPr>
          <p:cNvGraphicFramePr/>
          <p:nvPr>
            <p:extLst>
              <p:ext uri="{D42A27DB-BD31-4B8C-83A1-F6EECF244321}">
                <p14:modId xmlns:p14="http://schemas.microsoft.com/office/powerpoint/2010/main" val="2150854036"/>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14F30DFC-8A15-4E7A-8397-20E12AEB2257}"/>
              </a:ext>
            </a:extLst>
          </p:cNvPr>
          <p:cNvGraphicFramePr/>
          <p:nvPr>
            <p:extLst>
              <p:ext uri="{D42A27DB-BD31-4B8C-83A1-F6EECF244321}">
                <p14:modId xmlns:p14="http://schemas.microsoft.com/office/powerpoint/2010/main" val="2442600925"/>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25AC9D1A-0A36-4EFF-8691-C03DCFBF38AE}"/>
              </a:ext>
            </a:extLst>
          </p:cNvPr>
          <p:cNvSpPr txBox="1"/>
          <p:nvPr/>
        </p:nvSpPr>
        <p:spPr>
          <a:xfrm>
            <a:off x="1269243" y="1851719"/>
            <a:ext cx="2458626" cy="461665"/>
          </a:xfrm>
          <a:prstGeom prst="rect">
            <a:avLst/>
          </a:prstGeom>
          <a:noFill/>
        </p:spPr>
        <p:txBody>
          <a:bodyPr wrap="square" rtlCol="0">
            <a:spAutoFit/>
          </a:bodyPr>
          <a:lstStyle/>
          <a:p>
            <a:pPr algn="ctr">
              <a:buClr>
                <a:srgbClr val="008CCF"/>
              </a:buClr>
            </a:pPr>
            <a:r>
              <a:rPr lang="en-US" sz="2400" dirty="0"/>
              <a:t>Bar chart</a:t>
            </a:r>
          </a:p>
        </p:txBody>
      </p:sp>
      <p:sp>
        <p:nvSpPr>
          <p:cNvPr id="16" name="TextBox 15">
            <a:extLst>
              <a:ext uri="{FF2B5EF4-FFF2-40B4-BE49-F238E27FC236}">
                <a16:creationId xmlns:a16="http://schemas.microsoft.com/office/drawing/2014/main" id="{A67DAA8C-A89C-4352-A476-63AD5C0620A9}"/>
              </a:ext>
            </a:extLst>
          </p:cNvPr>
          <p:cNvSpPr txBox="1"/>
          <p:nvPr/>
        </p:nvSpPr>
        <p:spPr>
          <a:xfrm>
            <a:off x="4860605" y="1851719"/>
            <a:ext cx="2586333" cy="461665"/>
          </a:xfrm>
          <a:prstGeom prst="rect">
            <a:avLst/>
          </a:prstGeom>
          <a:noFill/>
        </p:spPr>
        <p:txBody>
          <a:bodyPr wrap="square" rtlCol="0">
            <a:spAutoFit/>
          </a:bodyPr>
          <a:lstStyle/>
          <a:p>
            <a:pPr algn="ctr">
              <a:buClr>
                <a:srgbClr val="008CCF"/>
              </a:buClr>
            </a:pPr>
            <a:r>
              <a:rPr lang="en-US" sz="2400" dirty="0"/>
              <a:t>Column chart</a:t>
            </a:r>
          </a:p>
        </p:txBody>
      </p:sp>
      <p:pic>
        <p:nvPicPr>
          <p:cNvPr id="17" name="Graphic 16" descr="Arrow: Counter-clockwise curve with solid fill">
            <a:extLst>
              <a:ext uri="{FF2B5EF4-FFF2-40B4-BE49-F238E27FC236}">
                <a16:creationId xmlns:a16="http://schemas.microsoft.com/office/drawing/2014/main" id="{2BBAB3D9-9F69-452F-B6D5-A99505907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110161" flipH="1" flipV="1">
            <a:off x="8877118" y="4124809"/>
            <a:ext cx="914400" cy="914400"/>
          </a:xfrm>
          <a:prstGeom prst="rect">
            <a:avLst/>
          </a:prstGeom>
        </p:spPr>
      </p:pic>
      <p:sp>
        <p:nvSpPr>
          <p:cNvPr id="18" name="TextBox 17">
            <a:extLst>
              <a:ext uri="{FF2B5EF4-FFF2-40B4-BE49-F238E27FC236}">
                <a16:creationId xmlns:a16="http://schemas.microsoft.com/office/drawing/2014/main" id="{B26218C5-A878-4224-A5EA-FA00C79843F6}"/>
              </a:ext>
            </a:extLst>
          </p:cNvPr>
          <p:cNvSpPr txBox="1"/>
          <p:nvPr/>
        </p:nvSpPr>
        <p:spPr>
          <a:xfrm>
            <a:off x="8074247" y="1888465"/>
            <a:ext cx="2586333" cy="461665"/>
          </a:xfrm>
          <a:prstGeom prst="rect">
            <a:avLst/>
          </a:prstGeom>
          <a:noFill/>
        </p:spPr>
        <p:txBody>
          <a:bodyPr wrap="square" rtlCol="0">
            <a:spAutoFit/>
          </a:bodyPr>
          <a:lstStyle/>
          <a:p>
            <a:pPr algn="ctr">
              <a:buClr>
                <a:srgbClr val="008CCF"/>
              </a:buClr>
            </a:pPr>
            <a:r>
              <a:rPr lang="en-US" sz="2400" dirty="0"/>
              <a:t>Line chart</a:t>
            </a:r>
          </a:p>
        </p:txBody>
      </p:sp>
    </p:spTree>
    <p:custDataLst>
      <p:tags r:id="rId1"/>
    </p:custDataLst>
    <p:extLst>
      <p:ext uri="{BB962C8B-B14F-4D97-AF65-F5344CB8AC3E}">
        <p14:creationId xmlns:p14="http://schemas.microsoft.com/office/powerpoint/2010/main" val="2669730983"/>
      </p:ext>
    </p:extLst>
  </p:cSld>
  <p:clrMapOvr>
    <a:masterClrMapping/>
  </p:clrMapOvr>
  <mc:AlternateContent xmlns:mc="http://schemas.openxmlformats.org/markup-compatibility/2006" xmlns:p159="http://schemas.microsoft.com/office/powerpoint/2015/09/main">
    <mc:Choice Requires="p159">
      <p:transition spd="slow" advTm="8861">
        <p159:morph option="byObject"/>
      </p:transition>
    </mc:Choice>
    <mc:Fallback xmlns="">
      <p:transition spd="slow" advTm="88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21A4FC-C5E8-4133-9569-6D5A46FD018E}"/>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281DABD8-DBBA-425B-A8D0-C9A347AE17FC}"/>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6" name="Picture 5">
              <a:extLst>
                <a:ext uri="{FF2B5EF4-FFF2-40B4-BE49-F238E27FC236}">
                  <a16:creationId xmlns:a16="http://schemas.microsoft.com/office/drawing/2014/main" id="{661A1E8C-36E9-42E1-8F44-A2352E822E31}"/>
                </a:ext>
              </a:extLst>
            </p:cNvPr>
            <p:cNvPicPr>
              <a:picLocks noChangeAspect="1"/>
            </p:cNvPicPr>
            <p:nvPr/>
          </p:nvPicPr>
          <p:blipFill>
            <a:blip r:embed="rId5"/>
            <a:stretch>
              <a:fillRect/>
            </a:stretch>
          </p:blipFill>
          <p:spPr>
            <a:xfrm>
              <a:off x="4350152" y="313900"/>
              <a:ext cx="3265299" cy="1316486"/>
            </a:xfrm>
            <a:prstGeom prst="rect">
              <a:avLst/>
            </a:prstGeom>
          </p:spPr>
        </p:pic>
      </p:grpSp>
    </p:spTree>
    <p:custDataLst>
      <p:tags r:id="rId1"/>
    </p:custDataLst>
    <p:extLst>
      <p:ext uri="{BB962C8B-B14F-4D97-AF65-F5344CB8AC3E}">
        <p14:creationId xmlns:p14="http://schemas.microsoft.com/office/powerpoint/2010/main" val="211249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32" advTm="10536">
        <p159:morph option="byObject"/>
      </p:transition>
    </mc:Choice>
    <mc:Fallback xmlns="">
      <p:transition spd="slow" advTm="1053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BC4C24-523D-636C-6A80-8CCBE528F7DC}"/>
              </a:ext>
            </a:extLst>
          </p:cNvPr>
          <p:cNvSpPr txBox="1"/>
          <p:nvPr/>
        </p:nvSpPr>
        <p:spPr>
          <a:xfrm>
            <a:off x="5600700" y="3835400"/>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spd="slow" p14:dur="2000" advTm="133000"/>
    </mc:Choice>
    <mc:Fallback xmlns="">
      <p:transition spd="slow" advTm="13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58BDD6D-2359-4D74-8344-EAC99B592B0F}"/>
  <p:tag name="ISPRING_ULTRA_SCORM_COURCE_TITLE" val="3.1.1 Orientation to the Charts"/>
  <p:tag name="ISPRING_PRESENTATION_TITLE" val="3.1.1 Orientation to the Charts"/>
  <p:tag name="ISPRING_SCREEN_RECS_UPDATED" val="C:\Users\alita\Documents\0. Clientes LOCAL\DHIS2\Fundamentals\2.0\Data Analysis\Production\3. Charts\3.1.1 Orientation to the Charts_2\"/>
  <p:tag name="ISPRING_RESOURCE_FOLDER" val="C:\Users\alita\Documents\0. Clientes LOCAL\DHIS2\Fundamentals\2.0\Data Analysis\Production\3. Charts\3.1.1 Orientation to the Charts_2\"/>
  <p:tag name="ISPRING_RESOURCE_FOLDER_STATIC" val="C:\Users\alita\Documents\0. Clientes LOCAL\DHIS2\Fundamentals\2.0\Data Analysis\Production\3. Charts\3.1.1 Orientation to the Charts_2\"/>
  <p:tag name="ISPRING_PRESENTATION_PATH" val="C:\Users\alita\Documents\0. Clientes LOCAL\DHIS2\Fundamentals\2.0\Data Analysis\Production\3. Charts\3.1.1 Orientation to the Charts.pptx"/>
  <p:tag name="FLASHSPRING_ZOOM_TAG" val="74"/>
  <p:tag name="ISPRING_PRESENTATION_INFO_2" val="&lt;?xml version=&quot;1.0&quot; encoding=&quot;UTF-8&quot; standalone=&quot;no&quot; ?&gt;&#10;&lt;presentation2&gt;&#10;&#10;  &lt;slides&gt;&#10;    &lt;slide id=&quot;{15FF4D65-670C-4052-A4C5-A70D2D83CE61}&quot; pptId=&quot;299&quot;/&gt;&#10;    &lt;slide id=&quot;{A2A90C78-EC6C-4C3B-BA80-67D2A1184C8C}&quot; pptId=&quot;275&quot;/&gt;&#10;    &lt;slide id=&quot;{7FAC2B26-CE10-41FF-91F7-3B1D4ADCA821}&quot; pptId=&quot;282&quot;/&gt;&#10;    &lt;slide id=&quot;{DF922678-E675-4EFD-9F68-7B7F50696BD1}&quot; pptId=&quot;298&quot;/&gt;&#10;    &lt;slide id=&quot;{9EE4FEB6-C46C-4B4D-B6B0-6E0954619390}&quot; pptId=&quot;314&quot;/&gt;&#10;    &lt;slide id=&quot;{2751AD44-550C-4BCF-960F-7452E2969735}&quot; pptId=&quot;303&quot;/&gt;&#10;    &lt;slide id=&quot;{4380033B-45E8-4B73-966C-D029CAA76BA8}&quot; pptId=&quot;318&quot;/&gt;&#10;    &lt;slide id=&quot;{E3A114F4-ACAA-402A-9BDA-BAE9784871B2}&quot; pptId=&quot;317&quot;/&gt;&#10;    &lt;slide id=&quot;{86AC5157-5505-4F3F-ACB5-828506EFCE70}&quot; pptId=&quot;307&quot;/&gt;&#10;    &lt;slide id=&quot;{F09FDA45-3CF5-42EE-9654-5E2EEFA432F2}&quot; pptId=&quot;320&quot;/&gt;&#10;    &lt;slide id=&quot;{4FD75BE7-A744-4F72-AEFF-E1B9EECEF55C}&quot; pptId=&quot;321&quot;/&gt;&#10;    &lt;slide id=&quot;{7BB7D306-4381-4E2D-B8EC-521AB21B9AF1}&quot; pptId=&quot;322&quot;/&gt;&#10;    &lt;slide id=&quot;{BCA0FBCD-DAF5-4110-9600-2B414372135E}&quot; pptId=&quot;323&quot;/&gt;&#10;    &lt;slide id=&quot;{F59D6CB6-59A1-427B-B643-C16D000D73BA}&quot; pptId=&quot;324&quot;/&gt;&#10;    &lt;slide id=&quot;{6780FD08-DCB7-4F02-BBEE-D0223E350E34}&quot; pptId=&quot;319&quot;/&gt;&#10;    &lt;slide id=&quot;{AE340458-1A81-43C7-9E98-F3CA0694ACFD}&quot; pptId=&quot;302&quot;/&gt;&#10;    &lt;slide id=&quot;{BAB9B248-9CA0-48A3-AA4A-0D6FC5EF6C94}&quot; pptId=&quot;272&quot;/&gt;&#10;  &lt;/slides&gt;&#10;&#10;  &lt;narration&gt;&#10;    &lt;audioTracks&gt;&#10;      &lt;audioTrack muted=&quot;false&quot; name=&quot;intro&quot; resource=&quot;b83cf328&quot; slideId=&quot;{15FF4D65-670C-4052-A4C5-A70D2D83CE61}&quot; startTime=&quot;0&quot; stepIndex=&quot;0&quot; volume=&quot;1&quot;&gt;&#10;        &lt;audio channels=&quot;2&quot; format=&quot;fltp&quot; sampleRate=&quot;44100&quot;/&gt;&#10;      &lt;/audioTrack&gt;&#10;      &lt;audioTrack muted=&quot;false&quot; name=&quot;Text-to-speech clip — Audio  1&quot; resource=&quot;7c04ea90&quot; slideId=&quot;{A2A90C78-EC6C-4C3B-BA80-67D2A1184C8C}&quot; startTime=&quot;0&quot; stepIndex=&quot;0&quot; volume=&quot;1&quot;&gt;&#10;        &lt;audio channels=&quot;2&quot; format=&quot;fltp&quot; sampleRate=&quot;48000&quot;/&gt;&#10;      &lt;/audioTrack&gt;&#10;      &lt;audioTrack muted=&quot;false&quot; name=&quot;Text-to-speech clip — Audio  2&quot; resource=&quot;0d98fa88&quot; slideId=&quot;{7FAC2B26-CE10-41FF-91F7-3B1D4ADCA821}&quot; startTime=&quot;177&quot; stepIndex=&quot;0&quot; volume=&quot;1&quot;&gt;&#10;        &lt;audio channels=&quot;2&quot; format=&quot;fltp&quot; sampleRate=&quot;48000&quot;/&gt;&#10;      &lt;/audioTrack&gt;&#10;      &lt;audioTrack muted=&quot;false&quot; name=&quot;Text-to-speech clip — Audio  3&quot; resource=&quot;ecde2f18&quot; slideId=&quot;{DF922678-E675-4EFD-9F68-7B7F50696BD1}&quot; startTime=&quot;0&quot; stepIndex=&quot;0&quot; volume=&quot;1&quot;&gt;&#10;        &lt;audio channels=&quot;2&quot; format=&quot;fltp&quot; sampleRate=&quot;48000&quot;/&gt;&#10;      &lt;/audioTrack&gt;&#10;      &lt;audioTrack muted=&quot;false&quot; name=&quot;Text-to-speech clip — Audio  4&quot; resource=&quot;3d23373d&quot; slideId=&quot;{9EE4FEB6-C46C-4B4D-B6B0-6E0954619390}&quot; startTime=&quot;0&quot; stepIndex=&quot;0&quot; volume=&quot;1&quot;&gt;&#10;        &lt;audio channels=&quot;2&quot; format=&quot;fltp&quot; sampleRate=&quot;48000&quot;/&gt;&#10;      &lt;/audioTrack&gt;&#10;      &lt;audioTrack muted=&quot;false&quot; name=&quot;Text-to-speech clip — Audio  5&quot; resource=&quot;fdf31de1&quot; slideId=&quot;{2751AD44-550C-4BCF-960F-7452E2969735}&quot; startTime=&quot;0&quot; stepIndex=&quot;0&quot; volume=&quot;1&quot;&gt;&#10;        &lt;audio channels=&quot;2&quot; format=&quot;fltp&quot; sampleRate=&quot;48000&quot;/&gt;&#10;      &lt;/audioTrack&gt;&#10;      &lt;audioTrack muted=&quot;false&quot; name=&quot;Text-to-speech clip — Audio  6&quot; resource=&quot;0713d06e&quot; slideId=&quot;{4380033B-45E8-4B73-966C-D029CAA76BA8}&quot; startTime=&quot;0&quot; stepIndex=&quot;0&quot; volume=&quot;1&quot;&gt;&#10;        &lt;audio channels=&quot;2&quot; format=&quot;fltp&quot; sampleRate=&quot;48000&quot;/&gt;&#10;      &lt;/audioTrack&gt;&#10;      &lt;audioTrack muted=&quot;false&quot; name=&quot;Text-to-speech clip — Audio  7&quot; resource=&quot;362ce512&quot; slideId=&quot;{E3A114F4-ACAA-402A-9BDA-BAE9784871B2}&quot; startTime=&quot;0&quot; stepIndex=&quot;0&quot; volume=&quot;1&quot;&gt;&#10;        &lt;audio channels=&quot;2&quot; format=&quot;fltp&quot; sampleRate=&quot;48000&quot;/&gt;&#10;      &lt;/audioTrack&gt;&#10;      &lt;audioTrack muted=&quot;false&quot; name=&quot;Text-to-speech clip — Audio  8&quot; resource=&quot;027e688f&quot; slideId=&quot;{F09FDA45-3CF5-42EE-9654-5E2EEFA432F2}&quot; startTime=&quot;0&quot; stepIndex=&quot;0&quot; volume=&quot;1&quot;&gt;&#10;        &lt;audio channels=&quot;2&quot; format=&quot;fltp&quot; sampleRate=&quot;48000&quot;/&gt;&#10;      &lt;/audioTrack&gt;&#10;      &lt;audioTrack muted=&quot;false&quot; name=&quot;Text-to-speech clip — Audio  9&quot; resource=&quot;ab55e0b3&quot; slideId=&quot;{4FD75BE7-A744-4F72-AEFF-E1B9EECEF55C}&quot; startTime=&quot;0&quot; stepIndex=&quot;0&quot; volume=&quot;1&quot;&gt;&#10;        &lt;audio channels=&quot;2&quot; format=&quot;fltp&quot; sampleRate=&quot;48000&quot;/&gt;&#10;      &lt;/audioTrack&gt;&#10;      &lt;audioTrack muted=&quot;false&quot; name=&quot;Text-to-speech clip — Audio  10&quot; resource=&quot;84a74acf&quot; slideId=&quot;{7BB7D306-4381-4E2D-B8EC-521AB21B9AF1}&quot; startTime=&quot;265&quot; stepIndex=&quot;0&quot; volume=&quot;1&quot;&gt;&#10;        &lt;audio channels=&quot;2&quot; format=&quot;fltp&quot; sampleRate=&quot;48000&quot;/&gt;&#10;      &lt;/audioTrack&gt;&#10;      &lt;audioTrack muted=&quot;false&quot; name=&quot;Text-to-speech clip — Audio  11&quot; resource=&quot;250e14d9&quot; slideId=&quot;{BCA0FBCD-DAF5-4110-9600-2B414372135E}&quot; startTime=&quot;0&quot; stepIndex=&quot;0&quot; volume=&quot;1&quot;&gt;&#10;        &lt;audio channels=&quot;2&quot; format=&quot;fltp&quot; sampleRate=&quot;48000&quot;/&gt;&#10;      &lt;/audioTrack&gt;&#10;      &lt;audioTrack muted=&quot;false&quot; name=&quot;Text-to-speech clip — Audio  12&quot; resource=&quot;03d3b314&quot; slideId=&quot;{F59D6CB6-59A1-427B-B643-C16D000D73BA}&quot; startTime=&quot;423&quot; stepIndex=&quot;0&quot; volume=&quot;1&quot;&gt;&#10;        &lt;audio channels=&quot;2&quot; format=&quot;fltp&quot; sampleRate=&quot;48000&quot;/&gt;&#10;      &lt;/audioTrack&gt;&#10;      &lt;audioTrack muted=&quot;false&quot; name=&quot;Text-to-speech clip — Audio  13&quot; resource=&quot;eb5a9858&quot; slideId=&quot;{AE340458-1A81-43C7-9E98-F3CA0694ACFD}&quot; startTime=&quot;0&quot; stepIndex=&quot;0&quot; volume=&quot;1&quot;&gt;&#10;        &lt;audio channels=&quot;2&quot; format=&quot;fltp&quot; sampleRate=&quot;48000&quot;/&gt;&#10;      &lt;/audioTrack&gt;&#10;      &lt;audioTrack muted=&quot;false&quot; name=&quot;outro&quot; resource=&quot;498101de&quot; slideId=&quot;{BAB9B248-9CA0-48A3-AA4A-0D6FC5EF6C94}&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f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8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nx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58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jnx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I58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OfHlUlBOzImkAAABuAAAAHAAAAHVuaXZlcnNhbC9sb2NhbF9zZXR0aW5ncy54bWwNzDEOgzAMQNGdU1jeKe3WgcDGVpbSA1jERZEcG5GA4PZk+8PTb/szChy8pWDq8PV4IrDO5oMuDn/TUL8RUib1JKbsUA2h76pWbCb5cs4FJliFLt4mjiUyjxSLHHYRqOFTXv/AHpuuugFQSwMEFAACAAgAjnx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Of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jnx5VAairqlyBgAAJhkAAB0AAAAAAAAAAQAAAAAA4BEAAHVuaXZlcnNhbC9jb21tb25fbWVzc2FnZXMubG5nUEsBAgAAFAACAAgAjnx5VBUeYBujAAAAfwEAAC4AAAAAAAAAAQAAAAAAjRgAAHVuaXZlcnNhbC9wbGF5YmFja19hbmRfbmF2aWdhdGlvbl9zZXR0aW5ncy54bWxQSwECAAAUAAIACACOfHlUWYGOgVEEAADcFQAAJwAAAAAAAAABAAAAAAB8GQAAdW5pdmVyc2FsL2ZsYXNoX3B1Ymxpc2hpbmdfc2V0dGluZ3MueG1sUEsBAgAAFAACAAgAjnx5VKHTgU6GAwAA4AwAACEAAAAAAAAAAQAAAAAAEh4AAHVuaXZlcnNhbC9mbGFzaF9za2luX3NldHRpbmdzLnhtbFBLAQIAABQAAgAIAI58eVSRShrPTAQAAGYVAAAmAAAAAAAAAAEAAAAAANchAAB1bml2ZXJzYWwvaHRtbF9wdWJsaXNoaW5nX3NldHRpbmdzLnhtbFBLAQIAABQAAgAIAI58eVTrTeKpwwEAAIsGAAAhAAAAAAAAAAEAAAAAAGcmAAB1bml2ZXJzYWwvaHRtbF9za2luX3NldHRpbmdzLmpzb25QSwECAAAUAAIACACOfHlUlBOzImkAAABuAAAAHAAAAAAAAAABAAAAAABpKAAAdW5pdmVyc2FsL2xvY2FsX3NldHRpbmdzLnhtbFBLAQIAABQAAgAIAI58eVQ01LntjxMAANo5AAAXAAAAAAAAAAAAAAAAAAwpAAB1bml2ZXJzYWwvdW5pdmVyc2FsLnBuZ1BLAQIAABQAAgAIAI58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3.1.1 Orientation to the Charts&quot;,&quot;onlineDestinationFolderId&quot;:&quot;7cbf014e-7223-11ec-9d6c-7609ac406db8&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86AC5157-5505-4F3F-ACB5-828506EFCE70}"/>
  <p:tag name="GENSWF_ADVANCE_TIME" val="133.000"/>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0D3DA8-7A22-4850-94DF-0592A2C9466E}:320"/>
  <p:tag name="ISPRING_SLIDE_ID_2" val="{F09FDA45-3CF5-42EE-9654-5E2EEFA432F2}"/>
  <p:tag name="GENSWF_ADVANCE_TIME" val="8.725"/>
  <p:tag name="TIMING" val="|1.988|0.795|1.783|3.838"/>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89891F2-6116-4980-BCB5-D28A693FE68F}:321"/>
  <p:tag name="ISPRING_SLIDE_ID_2" val="{4FD75BE7-A744-4F72-AEFF-E1B9EECEF55C}"/>
  <p:tag name="GENSWF_ADVANCE_TIME" val="11.855"/>
  <p:tag name="TIMING" val="|1.313|0.951|1.26|1.213|1.056|1.023|1.089|1.23|1.223|0.58"/>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CECC184-42CD-4AEF-B3F2-DA8DD4AF2B52}:322"/>
  <p:tag name="ISPRING_SLIDE_ID_2" val="{7BB7D306-4381-4E2D-B8EC-521AB21B9AF1}"/>
  <p:tag name="GENSWF_ADVANCE_TIME" val="20.313"/>
  <p:tag name="TIMING" val="|1.029|1.525|1.211|3.079|5.599"/>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15EF6A4-BC1D-4A62-AA6E-24E1F971A245}:323"/>
  <p:tag name="ISPRING_SLIDE_ID_2" val="{BCA0FBCD-DAF5-4110-9600-2B414372135E}"/>
  <p:tag name="GENSWF_ADVANCE_TIME" val="3.561"/>
  <p:tag name="TIMING" val="|0.841|0.591|0.684"/>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F6DDFE3-9725-4CF2-A07E-5ABC35812CA8}:324"/>
  <p:tag name="ISPRING_SLIDE_ID_2" val="{F59D6CB6-59A1-427B-B643-C16D000D73BA}"/>
  <p:tag name="GENSWF_ADVANCE_TIME" val="17.568"/>
  <p:tag name="TIMING" val="|1.219|3.274|4.474|5.19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F2A6520-0C65-4B3E-9F77-941AA155C9D3}:319"/>
  <p:tag name="ISPRING_SLIDE_ID_2" val="{6780FD08-DCB7-4F02-BBEE-D0223E350E34}"/>
  <p:tag name="GENSWF_ADVANCE_TIME" val="135.00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AE340458-1A81-43C7-9E98-F3CA0694ACFD}"/>
  <p:tag name="GENSWF_ADVANCE_TIME" val="31.344"/>
  <p:tag name="TIMING" val="|1.172|4.582|1.313|1.997|7.051|1.275|1.401|1.446|2.951|2.085|0.789|0.627|0.81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B9B248-9CA0-48A3-AA4A-0D6FC5EF6C94}"/>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5FF4D65-670C-4052-A4C5-A70D2D83CE6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A2A90C78-EC6C-4C3B-BA80-67D2A1184C8C}"/>
  <p:tag name="GENSWF_ADVANCE_TIME" val="5.319"/>
  <p:tag name="TIMING" val="|0.001|2.15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7FAC2B26-CE10-41FF-91F7-3B1D4ADCA821}"/>
  <p:tag name="GENSWF_ADVANCE_TIME" val="12.249"/>
  <p:tag name="TIMING" val="|1.833|2.105|3.82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DF922678-E675-4EFD-9F68-7B7F50696BD1}"/>
  <p:tag name="GENSWF_ADVANCE_TIME" val="15.469"/>
  <p:tag name="TIMING" val="|1.128|8.237|1.983|1.83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ISPRING_SLIDE_ID_2" val="{9EE4FEB6-C46C-4B4D-B6B0-6E0954619390}"/>
  <p:tag name="GENSWF_ADVANCE_TIME" val="8.218"/>
  <p:tag name="TIMING" val="|0.847|2.542|1.359|0.7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ISPRING_SLIDE_ID_2" val="{2751AD44-550C-4BCF-960F-7452E2969735}"/>
  <p:tag name="GENSWF_ADVANCE_TIME" val="13.232"/>
  <p:tag name="TIMING" val="|0.486|5.418|3.409"/>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258D0F3-2ED8-4EF6-BF89-8BBC17D7A499}:318"/>
  <p:tag name="ISPRING_SLIDE_ID_2" val="{4380033B-45E8-4B73-966C-D029CAA76BA8}"/>
  <p:tag name="GENSWF_ADVANCE_TIME" val="8.861"/>
  <p:tag name="TIMING" val="|1.273|2.29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1302CE-6173-4B9A-9CC1-C92800A4FDC3}:317"/>
  <p:tag name="ISPRING_SLIDE_ID_2" val="{E3A114F4-ACAA-402A-9BDA-BAE9784871B2}"/>
  <p:tag name="GENSWF_ADVANCE_TIME" val="10.536"/>
  <p:tag name="TIMING" val="|1.33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7351</TotalTime>
  <Words>1300</Words>
  <Application>Microsoft Macintosh PowerPoint</Application>
  <PresentationFormat>Widescreen</PresentationFormat>
  <Paragraphs>99</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Font Awesome 5 Free Regular</vt:lpstr>
      <vt:lpstr>Lato</vt:lpstr>
      <vt:lpstr>Rubik</vt:lpstr>
      <vt:lpstr>Rubik Medium</vt:lpstr>
      <vt:lpstr>DHIS2 Online Academy</vt:lpstr>
      <vt:lpstr>PowerPoint Presentation</vt:lpstr>
      <vt:lpstr>PowerPoint Presentation</vt:lpstr>
      <vt:lpstr>In this video, you will see…</vt:lpstr>
      <vt:lpstr>PowerPoint Presentation</vt:lpstr>
      <vt:lpstr>What is a chart?</vt:lpstr>
      <vt:lpstr>Charts communicate data</vt:lpstr>
      <vt:lpstr>Charts communicate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Orientation to the Charts</dc:title>
  <dc:subject>elearning</dc:subject>
  <dc:creator>Alejandra Avila</dc:creator>
  <cp:lastModifiedBy>Simona Sekerova</cp:lastModifiedBy>
  <cp:revision>451</cp:revision>
  <cp:lastPrinted>2021-06-09T13:32:46Z</cp:lastPrinted>
  <dcterms:created xsi:type="dcterms:W3CDTF">2021-02-03T12:41:27Z</dcterms:created>
  <dcterms:modified xsi:type="dcterms:W3CDTF">2023-09-19T06:45:24Z</dcterms:modified>
</cp:coreProperties>
</file>